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112"/>
  </p:notesMasterIdLst>
  <p:handoutMasterIdLst>
    <p:handoutMasterId r:id="rId113"/>
  </p:handoutMasterIdLst>
  <p:sldIdLst>
    <p:sldId id="268" r:id="rId10"/>
    <p:sldId id="380" r:id="rId11"/>
    <p:sldId id="428" r:id="rId12"/>
    <p:sldId id="388" r:id="rId13"/>
    <p:sldId id="381" r:id="rId14"/>
    <p:sldId id="387" r:id="rId15"/>
    <p:sldId id="383" r:id="rId16"/>
    <p:sldId id="384" r:id="rId17"/>
    <p:sldId id="385" r:id="rId18"/>
    <p:sldId id="386" r:id="rId19"/>
    <p:sldId id="328" r:id="rId20"/>
    <p:sldId id="374" r:id="rId21"/>
    <p:sldId id="390" r:id="rId22"/>
    <p:sldId id="274" r:id="rId23"/>
    <p:sldId id="333" r:id="rId24"/>
    <p:sldId id="408" r:id="rId25"/>
    <p:sldId id="407" r:id="rId26"/>
    <p:sldId id="435" r:id="rId27"/>
    <p:sldId id="436" r:id="rId28"/>
    <p:sldId id="437" r:id="rId29"/>
    <p:sldId id="438" r:id="rId30"/>
    <p:sldId id="439" r:id="rId31"/>
    <p:sldId id="375" r:id="rId32"/>
    <p:sldId id="376" r:id="rId33"/>
    <p:sldId id="378" r:id="rId34"/>
    <p:sldId id="379" r:id="rId35"/>
    <p:sldId id="440" r:id="rId36"/>
    <p:sldId id="391" r:id="rId37"/>
    <p:sldId id="341" r:id="rId38"/>
    <p:sldId id="343" r:id="rId39"/>
    <p:sldId id="279" r:id="rId40"/>
    <p:sldId id="280" r:id="rId41"/>
    <p:sldId id="344" r:id="rId42"/>
    <p:sldId id="346" r:id="rId43"/>
    <p:sldId id="347" r:id="rId44"/>
    <p:sldId id="284" r:id="rId45"/>
    <p:sldId id="285" r:id="rId46"/>
    <p:sldId id="286" r:id="rId47"/>
    <p:sldId id="367" r:id="rId48"/>
    <p:sldId id="368" r:id="rId49"/>
    <p:sldId id="369" r:id="rId50"/>
    <p:sldId id="370" r:id="rId51"/>
    <p:sldId id="371" r:id="rId52"/>
    <p:sldId id="354" r:id="rId53"/>
    <p:sldId id="355" r:id="rId54"/>
    <p:sldId id="366" r:id="rId55"/>
    <p:sldId id="358" r:id="rId56"/>
    <p:sldId id="359" r:id="rId57"/>
    <p:sldId id="316" r:id="rId58"/>
    <p:sldId id="361" r:id="rId59"/>
    <p:sldId id="362" r:id="rId60"/>
    <p:sldId id="363" r:id="rId61"/>
    <p:sldId id="364" r:id="rId62"/>
    <p:sldId id="365" r:id="rId63"/>
    <p:sldId id="323" r:id="rId64"/>
    <p:sldId id="336" r:id="rId65"/>
    <p:sldId id="392" r:id="rId66"/>
    <p:sldId id="393" r:id="rId67"/>
    <p:sldId id="334" r:id="rId68"/>
    <p:sldId id="394" r:id="rId69"/>
    <p:sldId id="356" r:id="rId70"/>
    <p:sldId id="395" r:id="rId71"/>
    <p:sldId id="396" r:id="rId72"/>
    <p:sldId id="397" r:id="rId73"/>
    <p:sldId id="398" r:id="rId74"/>
    <p:sldId id="399" r:id="rId75"/>
    <p:sldId id="400" r:id="rId76"/>
    <p:sldId id="401" r:id="rId77"/>
    <p:sldId id="372" r:id="rId78"/>
    <p:sldId id="402" r:id="rId79"/>
    <p:sldId id="373" r:id="rId80"/>
    <p:sldId id="403" r:id="rId81"/>
    <p:sldId id="290" r:id="rId82"/>
    <p:sldId id="291" r:id="rId83"/>
    <p:sldId id="301" r:id="rId84"/>
    <p:sldId id="404" r:id="rId85"/>
    <p:sldId id="357" r:id="rId86"/>
    <p:sldId id="405" r:id="rId87"/>
    <p:sldId id="406" r:id="rId88"/>
    <p:sldId id="409" r:id="rId89"/>
    <p:sldId id="410" r:id="rId90"/>
    <p:sldId id="411" r:id="rId91"/>
    <p:sldId id="412" r:id="rId92"/>
    <p:sldId id="414" r:id="rId93"/>
    <p:sldId id="416" r:id="rId94"/>
    <p:sldId id="434" r:id="rId95"/>
    <p:sldId id="441" r:id="rId96"/>
    <p:sldId id="426" r:id="rId97"/>
    <p:sldId id="418" r:id="rId98"/>
    <p:sldId id="419" r:id="rId99"/>
    <p:sldId id="421" r:id="rId100"/>
    <p:sldId id="422" r:id="rId101"/>
    <p:sldId id="423" r:id="rId102"/>
    <p:sldId id="424" r:id="rId103"/>
    <p:sldId id="429" r:id="rId104"/>
    <p:sldId id="427" r:id="rId105"/>
    <p:sldId id="430" r:id="rId106"/>
    <p:sldId id="431" r:id="rId107"/>
    <p:sldId id="432" r:id="rId108"/>
    <p:sldId id="433" r:id="rId109"/>
    <p:sldId id="442" r:id="rId110"/>
    <p:sldId id="271" r:id="rId111"/>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92D050"/>
    <a:srgbClr val="F2F2F2"/>
    <a:srgbClr val="89BB67"/>
    <a:srgbClr val="FEA2A0"/>
    <a:srgbClr val="FFE89F"/>
    <a:srgbClr val="B4EEC3"/>
    <a:srgbClr val="F44336"/>
    <a:srgbClr val="CAFF15"/>
    <a:srgbClr val="54F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00" autoAdjust="0"/>
    <p:restoredTop sz="79129" autoAdjust="0"/>
  </p:normalViewPr>
  <p:slideViewPr>
    <p:cSldViewPr snapToObjects="1">
      <p:cViewPr varScale="1">
        <p:scale>
          <a:sx n="161" d="100"/>
          <a:sy n="161" d="100"/>
        </p:scale>
        <p:origin x="2141" y="110"/>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tableStyles" Target="tableStyles.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notesMaster" Target="notesMasters/notesMaster1.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handoutMaster" Target="handoutMasters/handoutMaster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viewProps" Target="viewProp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05.03.2021</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05.03.2021</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 And thanks for attending my talk. I am Aritra, Ph.D. student from ETH Zurich, and I am going to talk about a part of my doctoral thesis today which is about how to bring trust in modern computing platforms.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220906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220820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1479132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2072054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29</a:t>
            </a:fld>
            <a:endParaRPr lang="de-CH" dirty="0"/>
          </a:p>
        </p:txBody>
      </p:sp>
    </p:spTree>
    <p:extLst>
      <p:ext uri="{BB962C8B-B14F-4D97-AF65-F5344CB8AC3E}">
        <p14:creationId xmlns:p14="http://schemas.microsoft.com/office/powerpoint/2010/main" val="251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30</a:t>
            </a:fld>
            <a:endParaRPr lang="de-CH" dirty="0"/>
          </a:p>
        </p:txBody>
      </p:sp>
    </p:spTree>
    <p:extLst>
      <p:ext uri="{BB962C8B-B14F-4D97-AF65-F5344CB8AC3E}">
        <p14:creationId xmlns:p14="http://schemas.microsoft.com/office/powerpoint/2010/main" val="351573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37</a:t>
            </a:fld>
            <a:endParaRPr lang="de-CH" dirty="0"/>
          </a:p>
        </p:txBody>
      </p:sp>
    </p:spTree>
    <p:extLst>
      <p:ext uri="{BB962C8B-B14F-4D97-AF65-F5344CB8AC3E}">
        <p14:creationId xmlns:p14="http://schemas.microsoft.com/office/powerpoint/2010/main" val="3330798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38</a:t>
            </a:fld>
            <a:endParaRPr lang="de-CH" dirty="0"/>
          </a:p>
        </p:txBody>
      </p:sp>
    </p:spTree>
    <p:extLst>
      <p:ext uri="{BB962C8B-B14F-4D97-AF65-F5344CB8AC3E}">
        <p14:creationId xmlns:p14="http://schemas.microsoft.com/office/powerpoint/2010/main" val="3677305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39</a:t>
            </a:fld>
            <a:endParaRPr lang="de-CH" dirty="0"/>
          </a:p>
        </p:txBody>
      </p:sp>
    </p:spTree>
    <p:extLst>
      <p:ext uri="{BB962C8B-B14F-4D97-AF65-F5344CB8AC3E}">
        <p14:creationId xmlns:p14="http://schemas.microsoft.com/office/powerpoint/2010/main" val="1567789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54</a:t>
            </a:fld>
            <a:endParaRPr lang="de-CH" dirty="0"/>
          </a:p>
        </p:txBody>
      </p:sp>
    </p:spTree>
    <p:extLst>
      <p:ext uri="{BB962C8B-B14F-4D97-AF65-F5344CB8AC3E}">
        <p14:creationId xmlns:p14="http://schemas.microsoft.com/office/powerpoint/2010/main" val="803265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56</a:t>
            </a:fld>
            <a:endParaRPr lang="de-CH" dirty="0"/>
          </a:p>
        </p:txBody>
      </p:sp>
    </p:spTree>
    <p:extLst>
      <p:ext uri="{BB962C8B-B14F-4D97-AF65-F5344CB8AC3E}">
        <p14:creationId xmlns:p14="http://schemas.microsoft.com/office/powerpoint/2010/main" val="263337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will motivate you with some relevant examples that involves remote safety and security critical systems. Automation in industrial sector is getting more prevalent today and more and more of our critical infrastructure such a the electricity grid, gas pipelines, are monitored and actuated by these PLC or programmable logic controller. Compared to traditional PLCS, these are often web-enabled, i.e., they are networked attached and provide a web UI to access them. Other critical systems such as medical implants such as a pacemaker are becoming more and more smart so that a medical technicians can connect to them and monitor vitals or change some operational parameters. Smart homes are also another example where IoT devices report the current state of the home and one can actuate components. They also provide web or mobile enabled UI. Other, more traditional use cases could be financial transaction. The most common are banking, however  cryptocurrency is on the rise and unlike a brick and mortar bank, they rely on the web services. </a:t>
            </a:r>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2888049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the enclave</a:t>
            </a:r>
            <a:r>
              <a:rPr lang="en-US" baseline="0" dirty="0"/>
              <a:t> is accessing your sensitive medical data. As an user you want to know if you are actually executing the actual enclave coming from a reputed software developer or the attacker is impersonating as the legitimate software and may steal your data. To protect against this, TEEs provide remote attestation that enables the user to verify the software…. </a:t>
            </a:r>
          </a:p>
          <a:p>
            <a:r>
              <a:rPr lang="en-US" baseline="0" dirty="0"/>
              <a:t>The processor has an embedded key that is burned into the fuses during the manufacturing process. The key proves that it is a legitimate intel processor.</a:t>
            </a:r>
          </a:p>
          <a:p>
            <a:r>
              <a:rPr lang="en-US" baseline="0" dirty="0"/>
              <a:t>The attestation report not only contain the code, stack and heap, but also the micro code version number to make sure that attesting platform is using the updated version of the CPU microcode. </a:t>
            </a:r>
          </a:p>
          <a:p>
            <a:r>
              <a:rPr lang="en-US" baseline="0" dirty="0"/>
              <a:t>After attestation the verifier asserts that 1) she is communicating with a legitimate intel platform and 2) the enclave code is legitimate -- EPID</a:t>
            </a:r>
          </a:p>
          <a:p>
            <a:r>
              <a:rPr lang="en-US" baseline="0" dirty="0"/>
              <a:t>Problem: a platform, not a specific one </a:t>
            </a:r>
          </a:p>
          <a:p>
            <a:endParaRPr lang="en-US" baseline="0"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59</a:t>
            </a:fld>
            <a:endParaRPr lang="de-CH" dirty="0"/>
          </a:p>
        </p:txBody>
      </p:sp>
    </p:spTree>
    <p:extLst>
      <p:ext uri="{BB962C8B-B14F-4D97-AF65-F5344CB8AC3E}">
        <p14:creationId xmlns:p14="http://schemas.microsoft.com/office/powerpoint/2010/main" val="3683719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Relay</a:t>
            </a:r>
            <a:r>
              <a:rPr lang="en-US" baseline="0" dirty="0"/>
              <a:t> attacker,</a:t>
            </a:r>
          </a:p>
          <a:p>
            <a:r>
              <a:rPr lang="en-US" baseline="0" dirty="0"/>
              <a:t>Platforms could be geographically separated.</a:t>
            </a:r>
          </a:p>
          <a:p>
            <a:r>
              <a:rPr lang="en-US" baseline="0" dirty="0"/>
              <a:t>Verifier still gets the proper output – a platform and a legitimate enclave.</a:t>
            </a:r>
          </a:p>
          <a:p>
            <a:r>
              <a:rPr lang="en-US" baseline="0" dirty="0"/>
              <a:t>She attest the attacker’s platform rather that the target platform</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60</a:t>
            </a:fld>
            <a:endParaRPr lang="de-CH" dirty="0"/>
          </a:p>
        </p:txBody>
      </p:sp>
    </p:spTree>
    <p:extLst>
      <p:ext uri="{BB962C8B-B14F-4D97-AF65-F5344CB8AC3E}">
        <p14:creationId xmlns:p14="http://schemas.microsoft.com/office/powerpoint/2010/main" val="346689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62</a:t>
            </a:fld>
            <a:endParaRPr lang="de-CH" dirty="0"/>
          </a:p>
        </p:txBody>
      </p:sp>
    </p:spTree>
    <p:extLst>
      <p:ext uri="{BB962C8B-B14F-4D97-AF65-F5344CB8AC3E}">
        <p14:creationId xmlns:p14="http://schemas.microsoft.com/office/powerpoint/2010/main" val="1941569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63</a:t>
            </a:fld>
            <a:endParaRPr lang="de-CH" dirty="0"/>
          </a:p>
        </p:txBody>
      </p:sp>
    </p:spTree>
    <p:extLst>
      <p:ext uri="{BB962C8B-B14F-4D97-AF65-F5344CB8AC3E}">
        <p14:creationId xmlns:p14="http://schemas.microsoft.com/office/powerpoint/2010/main" val="33251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64</a:t>
            </a:fld>
            <a:endParaRPr lang="de-CH" dirty="0"/>
          </a:p>
        </p:txBody>
      </p:sp>
    </p:spTree>
    <p:extLst>
      <p:ext uri="{BB962C8B-B14F-4D97-AF65-F5344CB8AC3E}">
        <p14:creationId xmlns:p14="http://schemas.microsoft.com/office/powerpoint/2010/main" val="455927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65</a:t>
            </a:fld>
            <a:endParaRPr lang="de-CH" dirty="0"/>
          </a:p>
        </p:txBody>
      </p:sp>
    </p:spTree>
    <p:extLst>
      <p:ext uri="{BB962C8B-B14F-4D97-AF65-F5344CB8AC3E}">
        <p14:creationId xmlns:p14="http://schemas.microsoft.com/office/powerpoint/2010/main" val="328765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66</a:t>
            </a:fld>
            <a:endParaRPr lang="de-CH" dirty="0"/>
          </a:p>
        </p:txBody>
      </p:sp>
    </p:spTree>
    <p:extLst>
      <p:ext uri="{BB962C8B-B14F-4D97-AF65-F5344CB8AC3E}">
        <p14:creationId xmlns:p14="http://schemas.microsoft.com/office/powerpoint/2010/main" val="1783473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67</a:t>
            </a:fld>
            <a:endParaRPr lang="de-CH" dirty="0"/>
          </a:p>
        </p:txBody>
      </p:sp>
    </p:spTree>
    <p:extLst>
      <p:ext uri="{BB962C8B-B14F-4D97-AF65-F5344CB8AC3E}">
        <p14:creationId xmlns:p14="http://schemas.microsoft.com/office/powerpoint/2010/main" val="603830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68</a:t>
            </a:fld>
            <a:endParaRPr lang="de-CH" dirty="0"/>
          </a:p>
        </p:txBody>
      </p:sp>
    </p:spTree>
    <p:extLst>
      <p:ext uri="{BB962C8B-B14F-4D97-AF65-F5344CB8AC3E}">
        <p14:creationId xmlns:p14="http://schemas.microsoft.com/office/powerpoint/2010/main" val="4049713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69</a:t>
            </a:fld>
            <a:endParaRPr lang="de-CH" dirty="0"/>
          </a:p>
        </p:txBody>
      </p:sp>
    </p:spTree>
    <p:extLst>
      <p:ext uri="{BB962C8B-B14F-4D97-AF65-F5344CB8AC3E}">
        <p14:creationId xmlns:p14="http://schemas.microsoft.com/office/powerpoint/2010/main" val="1493302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they enable users to use their platform which are off the shelf computers to access their browser to access these services. Here is one of the example with the web enabled PLC made by </a:t>
            </a:r>
            <a:r>
              <a:rPr lang="en-US" dirty="0" err="1"/>
              <a:t>controlby</a:t>
            </a:r>
            <a:r>
              <a:rPr lang="en-US" dirty="0"/>
              <a:t> web. That provide rich UI interfaces that not only provide a many different way to input to the system but to interpret the output. And these are very critical for the proper operation of these devices.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097956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70</a:t>
            </a:fld>
            <a:endParaRPr lang="de-CH" dirty="0"/>
          </a:p>
        </p:txBody>
      </p:sp>
    </p:spTree>
    <p:extLst>
      <p:ext uri="{BB962C8B-B14F-4D97-AF65-F5344CB8AC3E}">
        <p14:creationId xmlns:p14="http://schemas.microsoft.com/office/powerpoint/2010/main" val="426395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71</a:t>
            </a:fld>
            <a:endParaRPr lang="de-CH" dirty="0"/>
          </a:p>
        </p:txBody>
      </p:sp>
    </p:spTree>
    <p:extLst>
      <p:ext uri="{BB962C8B-B14F-4D97-AF65-F5344CB8AC3E}">
        <p14:creationId xmlns:p14="http://schemas.microsoft.com/office/powerpoint/2010/main" val="38927278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are two different readings … attacker’s success </a:t>
            </a:r>
            <a:r>
              <a:rPr lang="en-US" dirty="0" err="1"/>
              <a:t>probabilty</a:t>
            </a:r>
            <a:r>
              <a:rPr lang="en-US" dirty="0"/>
              <a:t> goes down </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75</a:t>
            </a:fld>
            <a:endParaRPr lang="de-CH" dirty="0"/>
          </a:p>
        </p:txBody>
      </p:sp>
    </p:spTree>
    <p:extLst>
      <p:ext uri="{BB962C8B-B14F-4D97-AF65-F5344CB8AC3E}">
        <p14:creationId xmlns:p14="http://schemas.microsoft.com/office/powerpoint/2010/main" val="174798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most of the enc users rely on the off the shelf software and hardware such as the browsers and OS/ hypervisors. These are complex software and have millions of lines of code. Which also indicates that they have a large attack surface. And remember that this is just the tip of the iceberg, most of the processor microcode, device drivers and firmware are proprietary.  E.g., android is open source but most of the code bases are preoperatory </a:t>
            </a:r>
            <a:r>
              <a:rPr lang="en-US"/>
              <a:t>SoC firmware </a:t>
            </a:r>
            <a:r>
              <a:rPr lang="en-US" dirty="0"/>
              <a:t>.</a:t>
            </a:r>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36505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11</a:t>
            </a:fld>
            <a:endParaRPr lang="de-CH" dirty="0"/>
          </a:p>
        </p:txBody>
      </p:sp>
    </p:spTree>
    <p:extLst>
      <p:ext uri="{BB962C8B-B14F-4D97-AF65-F5344CB8AC3E}">
        <p14:creationId xmlns:p14="http://schemas.microsoft.com/office/powerpoint/2010/main" val="57313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12</a:t>
            </a:fld>
            <a:endParaRPr lang="de-CH" dirty="0"/>
          </a:p>
        </p:txBody>
      </p:sp>
    </p:spTree>
    <p:extLst>
      <p:ext uri="{BB962C8B-B14F-4D97-AF65-F5344CB8AC3E}">
        <p14:creationId xmlns:p14="http://schemas.microsoft.com/office/powerpoint/2010/main" val="958847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13</a:t>
            </a:fld>
            <a:endParaRPr lang="de-CH" dirty="0"/>
          </a:p>
        </p:txBody>
      </p:sp>
    </p:spTree>
    <p:extLst>
      <p:ext uri="{BB962C8B-B14F-4D97-AF65-F5344CB8AC3E}">
        <p14:creationId xmlns:p14="http://schemas.microsoft.com/office/powerpoint/2010/main" val="1027699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14</a:t>
            </a:fld>
            <a:endParaRPr lang="de-CH" dirty="0"/>
          </a:p>
        </p:txBody>
      </p:sp>
    </p:spTree>
    <p:extLst>
      <p:ext uri="{BB962C8B-B14F-4D97-AF65-F5344CB8AC3E}">
        <p14:creationId xmlns:p14="http://schemas.microsoft.com/office/powerpoint/2010/main" val="4053407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TEEs or … provide</a:t>
            </a:r>
            <a:r>
              <a:rPr lang="en-US" baseline="0" dirty="0"/>
              <a:t> an important security construct to protect data an computation from an untrusted OS. Intel </a:t>
            </a:r>
            <a:r>
              <a:rPr lang="en-US" baseline="0" dirty="0" err="1"/>
              <a:t>sgx</a:t>
            </a:r>
            <a:r>
              <a:rPr lang="en-US" baseline="0" dirty="0"/>
              <a:t> or software guard extension, is one of the TEEs that are available with the commercially available 6</a:t>
            </a:r>
            <a:r>
              <a:rPr lang="en-US" baseline="30000" dirty="0"/>
              <a:t>th</a:t>
            </a:r>
            <a:r>
              <a:rPr lang="en-US" baseline="0" dirty="0"/>
              <a:t> gen onward intel processors.  Intel SGX provides memory encryption to hide the programs from the OS. We call them as the enclaves.</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1668505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3148999-9DBA-4D98-9A5B-6F60AFB8ECF9}" type="datetime1">
              <a:rPr lang="en-US" smtClean="0"/>
              <a:t>3/5/2021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AB71F6D-1BD8-4ECA-AC81-0E1B9E29C41D}" type="datetime1">
              <a:rPr lang="en-US" smtClean="0"/>
              <a:t>3/5/2021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DFDA631-FA7C-4DE8-9475-1EAEA46880B4}"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7AA47E5-5C62-477B-A7D2-97065E8A7B72}"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A7D0AEB-1B97-4690-8120-96331E6E6944}"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50B9895-818F-41CA-AE01-CE536CEF4A8C}" type="datetime1">
              <a:rPr lang="en-US" smtClean="0"/>
              <a:t>3/5/2021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D630C3B-DCD2-4EA0-B927-53DDF87EE633}"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2B2C064-FB16-4DCB-936E-258A3029B412}"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65780D35-73FB-4AB7-B803-17857E466A3B}"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56744A61-AC79-4AB9-BBC8-2AAF7DBBFD66}" type="datetime1">
              <a:rPr lang="en-US" smtClean="0"/>
              <a:t>3/5/2021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669F5965-0F66-406D-86B1-AC142EC0AB6C}"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75C284E-B0A2-42D7-8034-411B55A5BD30}"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84E7B55-7656-473D-8E51-1FDDC6C307F2}"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EA869C3C-925F-417B-B008-DEA8B7C5554E}"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036529-E469-45B7-9FCC-AC68EAE0E236}" type="datetime1">
              <a:rPr lang="en-US" smtClean="0"/>
              <a:t>3/5/2021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C9B7A9-9685-47D0-9844-3F00A56B5218}"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8720A135-E049-44EF-BFED-0D530B430FA3}"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0871AFF8-6DA4-4B2A-98AA-45070BFFD227}"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16EE6FD-1DFC-41FA-9DEC-226F37936E2E}" type="datetime1">
              <a:rPr lang="en-US" smtClean="0"/>
              <a:t>3/5/2021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E9B38F3B-61A6-4A4C-8DAE-988CE6A8F316}"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415CA22-DA95-4C60-95B1-CC21A4B0645F}"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A659C8A-5219-41DC-AF1B-E01240F02F2F}"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C93A435D-39FC-4D61-B43E-62E3FE671EB8}"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24CD13AD-7F1B-42AF-AE35-1E5C0C88349A}" type="datetime1">
              <a:rPr lang="en-US" smtClean="0"/>
              <a:t>3/5/2021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522FC87-63FB-49C4-A362-5D33BEC0A7F8}"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4276CBD-5F09-4039-BC3C-44BB15D05C35}"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AE751257-40C2-4DE4-BAC5-0E9814C63B5D}"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8B2407F7-4AA7-4199-AC02-9B65C5D012DD}" type="datetime1">
              <a:rPr lang="en-US" smtClean="0"/>
              <a:t>3/5/2021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DD8F8AAA-4985-47AA-8D6C-919A137EAF23}"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00971C16-4088-4592-9B0C-77C11783BE93}"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149EFAB6-363A-4A73-A4F6-DFEC9783640A}"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0005D4F9-0C5A-4360-9E84-5ABF95D21120}" type="datetime1">
              <a:rPr lang="en-US" smtClean="0"/>
              <a:t>3/5/2021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D94435AC-BE61-4CB0-80B2-A1736AD5F6A9}"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FFBD826E-AB87-4A6A-8125-4C8B30FBFA36}"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CA278F7-18B5-4913-9F1D-802412DE0228}"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B66C6892-311A-4862-9E43-9DB7241010D5}" type="datetime1">
              <a:rPr lang="en-US" smtClean="0"/>
              <a:t>3/5/2021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CF2C5AC3-21B4-4C48-9E39-5BCD6636D3CB}"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430E9BE8-034A-45AB-84E4-F50046711042}"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2E351574-DE3B-48D4-BB21-472FD18DCB9D}"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dirty="0"/>
              <a:t>Aritra Dhar</a:t>
            </a: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54241DFD-2AE7-488A-83A1-29E92D413C21}"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1AF374A9-6049-4202-896B-B7DBABA68360}" type="datetime1">
              <a:rPr lang="en-US" smtClean="0"/>
              <a:t>3/5/2021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3229E04-0C19-4D15-999C-41BB4909DA78}"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BD5298B-C59E-49D3-816A-738A75E98E55}"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F0D7A85B-24E5-4D73-8570-709A3615B7DA}"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99AAE93-88A3-4CE1-91DD-60A1DB83C299}" type="datetime1">
              <a:rPr lang="en-US" smtClean="0"/>
              <a:t>3/5/2021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ACAB88F-7CED-4F1E-B029-43766187BB85}"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FF3E83C-3C0E-4052-AE3D-C433249F37A4}"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0F59E043-569E-4BC6-8161-8C53585F916C}"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B14B3B7E-0AD8-406F-AA8E-CCCD99E11C31}" type="datetime1">
              <a:rPr lang="en-US" smtClean="0"/>
              <a:t>3/5/2021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4698C13-E349-4E71-92E0-A4A82AD905AA}" type="datetime1">
              <a:rPr lang="en-US" smtClean="0"/>
              <a:t>3/5/2021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59C223A-12B3-460C-B41B-B7B7AACEEEB9}"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C4BF800-FCEA-4BC6-A3F3-32CEADFE19AE}"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8CF558B6-F857-444F-AA56-7BC76B4FAFDB}"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2F37917-B5F7-409F-A6E6-91EDF775B8B3}" type="datetime1">
              <a:rPr lang="en-US" smtClean="0"/>
              <a:t>3/5/2021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364A9B58-16C6-4436-9EDC-B0727A94DA90}"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FC2373D2-7497-4B18-B75A-0210BCF59F46}"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B446F30-3A5B-4F86-BA3C-428FE7160532}"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9BD0F33E-5469-4EBA-86B6-7C6D9BAEFDDA}" type="datetime1">
              <a:rPr lang="en-US" smtClean="0"/>
              <a:t>3/5/2021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C88DA6B-0D51-4091-AA89-63D0F9971C77}"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dirty="0"/>
              <a:t>Aritra Dhar</a:t>
            </a:r>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161C5B-5FE4-4D78-A0C2-581E2DE34534}"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F984A42-2043-4C6D-96F3-DA37FE4AEBE9}"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11E04529-C48B-48E0-A4AB-BBC8E10FD712}"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ABC13160-537B-4CCF-A417-D693140DF774}" type="datetime1">
              <a:rPr lang="en-US" smtClean="0"/>
              <a:t>3/5/2021</a:t>
            </a:fld>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Aritra Dhar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9A5ECD5E-CD9E-4819-83F2-DBC979B87F46}"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fld id="{7B22A76A-A9E2-4954-BAC5-2739B91B4573}"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fld id="{62138794-2AA9-4189-9B9F-9FA2CE77C73C}"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fld id="{53F0D220-41DF-4402-A9A2-F7DBD1322BCA}" type="datetime1">
              <a:rPr lang="en-US" smtClean="0"/>
              <a:t>3/5/2021</a:t>
            </a:fld>
            <a:endParaRPr lang="en-GB" dirty="0"/>
          </a:p>
        </p:txBody>
      </p:sp>
      <p:sp>
        <p:nvSpPr>
          <p:cNvPr id="6" name="Fußzeilenplatzhalter 5"/>
          <p:cNvSpPr>
            <a:spLocks noGrp="1"/>
          </p:cNvSpPr>
          <p:nvPr>
            <p:ph type="ftr" sz="quarter" idx="11"/>
          </p:nvPr>
        </p:nvSpPr>
        <p:spPr/>
        <p:txBody>
          <a:bodyPr/>
          <a:lstStyle/>
          <a:p>
            <a:r>
              <a:rPr lang="en-GB"/>
              <a:t>Aritra Dhar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8C5534B-EE79-42C9-9E29-34D54F7622F9}"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AAD3C510-21EB-48FE-A11A-BF113C30CC4F}"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2814AEB7-3247-42FC-A7D9-77269E856775}" type="datetime1">
              <a:rPr lang="en-US" smtClean="0"/>
              <a:t>3/5/2021</a:t>
            </a:fld>
            <a:endParaRPr lang="en-GB" dirty="0"/>
          </a:p>
        </p:txBody>
      </p:sp>
      <p:sp>
        <p:nvSpPr>
          <p:cNvPr id="5" name="Fußzeilenplatzhalter 4"/>
          <p:cNvSpPr>
            <a:spLocks noGrp="1"/>
          </p:cNvSpPr>
          <p:nvPr>
            <p:ph type="ftr" sz="quarter" idx="11"/>
          </p:nvPr>
        </p:nvSpPr>
        <p:spPr/>
        <p:txBody>
          <a:bodyPr/>
          <a:lstStyle/>
          <a:p>
            <a:r>
              <a:rPr lang="en-GB"/>
              <a:t>Aritra Dhar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721673E2-CE0A-42F5-926A-31154B622343}"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fld id="{B11C1A3D-B8A9-4880-A94B-76479512AA4F}" type="datetime1">
              <a:rPr lang="en-US" smtClean="0"/>
              <a:t>3/5/2021</a:t>
            </a:fld>
            <a:endParaRPr lang="en-GB" dirty="0"/>
          </a:p>
        </p:txBody>
      </p:sp>
      <p:sp>
        <p:nvSpPr>
          <p:cNvPr id="3" name="Fußzeilenplatzhalter 2"/>
          <p:cNvSpPr>
            <a:spLocks noGrp="1"/>
          </p:cNvSpPr>
          <p:nvPr>
            <p:ph type="ftr" sz="quarter" idx="11"/>
          </p:nvPr>
        </p:nvSpPr>
        <p:spPr/>
        <p:txBody>
          <a:bodyPr/>
          <a:lstStyle/>
          <a:p>
            <a:r>
              <a:rPr lang="en-GB"/>
              <a:t>Aritra Dhar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682F097-687F-4F00-8958-B8AAE0969CE0}" type="datetime1">
              <a:rPr lang="en-US" smtClean="0"/>
              <a:t>3/5/2021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endParaRPr lang="en-GB" sz="800" b="1" baseline="0" dirty="0"/>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425F2D-08B3-4BF2-880E-527DBF29806F}" type="datetime1">
              <a:rPr lang="en-US" smtClean="0"/>
              <a:t>3/5/2021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E338984C-2DD5-42A8-92E5-DC2F4E3C4050}" type="datetime1">
              <a:rPr lang="en-US" smtClean="0"/>
              <a:t>3/5/2021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35B70E17-F8FE-4F12-BB1C-8A8A0142C8CF}" type="datetime1">
              <a:rPr lang="en-US" smtClean="0"/>
              <a:t>3/5/2021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473C3051-7CBF-4233-A06B-63AD51EC7F07}" type="datetime1">
              <a:rPr lang="en-US" smtClean="0"/>
              <a:t>3/5/2021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9FD890E0-2C21-49A2-AF4F-2EEC53B7DD55}" type="datetime1">
              <a:rPr lang="en-US" smtClean="0"/>
              <a:t>3/5/2021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FFBF44E5-A55F-4644-A843-C16F7D9BFC89}" type="datetime1">
              <a:rPr lang="en-US" smtClean="0"/>
              <a:t>3/5/2021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145893D-6059-44B7-A581-FA63BEE7F5D3}" type="datetime1">
              <a:rPr lang="en-US" smtClean="0"/>
              <a:t>3/5/2021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fld id="{D9F75221-2447-48C4-8A74-FC62BED5FD6E}" type="datetime1">
              <a:rPr lang="en-US" smtClean="0"/>
              <a:t>3/5/2021</a:t>
            </a:fld>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Aritra Dhar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10" Type="http://schemas.openxmlformats.org/officeDocument/2006/relationships/image" Target="../media/image33.jpeg"/><Relationship Id="rId4" Type="http://schemas.openxmlformats.org/officeDocument/2006/relationships/image" Target="../media/image28.png"/><Relationship Id="rId9" Type="http://schemas.microsoft.com/office/2007/relationships/hdphoto" Target="../media/hdphoto10.wdp"/></Relationships>
</file>

<file path=ppt/slides/_rels/slide1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emf"/><Relationship Id="rId1" Type="http://schemas.openxmlformats.org/officeDocument/2006/relationships/slideLayout" Target="../slideLayouts/slideLayout4.xml"/><Relationship Id="rId5" Type="http://schemas.openxmlformats.org/officeDocument/2006/relationships/image" Target="../media/image182.png"/><Relationship Id="rId4" Type="http://schemas.openxmlformats.org/officeDocument/2006/relationships/image" Target="../media/image18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9.xml"/><Relationship Id="rId7"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5.xml"/><Relationship Id="rId6" Type="http://schemas.openxmlformats.org/officeDocument/2006/relationships/image" Target="../media/image1440.png"/><Relationship Id="rId5" Type="http://schemas.openxmlformats.org/officeDocument/2006/relationships/image" Target="../media/image56.png"/><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tmp"/><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40.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43.png"/><Relationship Id="rId9" Type="http://schemas.openxmlformats.org/officeDocument/2006/relationships/image" Target="../media/image60.png"/><Relationship Id="rId14"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6.png"/><Relationship Id="rId5" Type="http://schemas.microsoft.com/office/2007/relationships/hdphoto" Target="../media/hdphoto12.wdp"/><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37.pn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0.png"/><Relationship Id="rId7"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42.png"/><Relationship Id="rId10" Type="http://schemas.openxmlformats.org/officeDocument/2006/relationships/image" Target="../media/image99.png"/><Relationship Id="rId4" Type="http://schemas.openxmlformats.org/officeDocument/2006/relationships/image" Target="../media/image94.png"/><Relationship Id="rId9"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42.png"/><Relationship Id="rId9" Type="http://schemas.openxmlformats.org/officeDocument/2006/relationships/image" Target="../media/image99.png"/></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101.png"/><Relationship Id="rId12" Type="http://schemas.openxmlformats.org/officeDocument/2006/relationships/image" Target="../media/image105.png"/><Relationship Id="rId17" Type="http://schemas.openxmlformats.org/officeDocument/2006/relationships/image" Target="../media/image107.png"/><Relationship Id="rId2" Type="http://schemas.openxmlformats.org/officeDocument/2006/relationships/image" Target="../media/image100.png"/><Relationship Id="rId16"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104.png"/><Relationship Id="rId5" Type="http://schemas.openxmlformats.org/officeDocument/2006/relationships/image" Target="../media/image94.png"/><Relationship Id="rId15" Type="http://schemas.openxmlformats.org/officeDocument/2006/relationships/image" Target="../media/image97.png"/><Relationship Id="rId10" Type="http://schemas.openxmlformats.org/officeDocument/2006/relationships/image" Target="../media/image103.png"/><Relationship Id="rId4" Type="http://schemas.openxmlformats.org/officeDocument/2006/relationships/image" Target="../media/image42.png"/><Relationship Id="rId9" Type="http://schemas.openxmlformats.org/officeDocument/2006/relationships/image" Target="../media/image102.png"/><Relationship Id="rId1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11.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0.png"/><Relationship Id="rId7" Type="http://schemas.openxmlformats.org/officeDocument/2006/relationships/image" Target="../media/image110.png"/><Relationship Id="rId2" Type="http://schemas.openxmlformats.org/officeDocument/2006/relationships/image" Target="../media/image112.png"/><Relationship Id="rId1" Type="http://schemas.openxmlformats.org/officeDocument/2006/relationships/slideLayout" Target="../slideLayouts/slideLayout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42.png"/><Relationship Id="rId9" Type="http://schemas.openxmlformats.org/officeDocument/2006/relationships/image" Target="../media/image107.png"/></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9.png"/><Relationship Id="rId3" Type="http://schemas.microsoft.com/office/2007/relationships/hdphoto" Target="../media/hdphoto13.wdp"/><Relationship Id="rId7" Type="http://schemas.openxmlformats.org/officeDocument/2006/relationships/image" Target="../media/image108.png"/><Relationship Id="rId12" Type="http://schemas.openxmlformats.org/officeDocument/2006/relationships/image" Target="../media/image107.png"/><Relationship Id="rId2" Type="http://schemas.openxmlformats.org/officeDocument/2006/relationships/image" Target="../media/image113.png"/><Relationship Id="rId16"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14.png"/><Relationship Id="rId11" Type="http://schemas.openxmlformats.org/officeDocument/2006/relationships/image" Target="../media/image118.png"/><Relationship Id="rId5" Type="http://schemas.openxmlformats.org/officeDocument/2006/relationships/image" Target="../media/image97.png"/><Relationship Id="rId15" Type="http://schemas.openxmlformats.org/officeDocument/2006/relationships/image" Target="../media/image121.png"/><Relationship Id="rId10" Type="http://schemas.openxmlformats.org/officeDocument/2006/relationships/image" Target="../media/image117.png"/><Relationship Id="rId4" Type="http://schemas.openxmlformats.org/officeDocument/2006/relationships/image" Target="../media/image96.png"/><Relationship Id="rId9" Type="http://schemas.openxmlformats.org/officeDocument/2006/relationships/image" Target="../media/image116.png"/><Relationship Id="rId1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0.png"/><Relationship Id="rId7" Type="http://schemas.openxmlformats.org/officeDocument/2006/relationships/image" Target="../media/image58.png"/><Relationship Id="rId12" Type="http://schemas.openxmlformats.org/officeDocument/2006/relationships/image" Target="../media/image42.png"/><Relationship Id="rId2" Type="http://schemas.openxmlformats.org/officeDocument/2006/relationships/image" Target="../media/image1020.pn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1.png"/><Relationship Id="rId5" Type="http://schemas.openxmlformats.org/officeDocument/2006/relationships/image" Target="../media/image56.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60.png"/></Relationships>
</file>

<file path=ppt/slides/_rels/slide5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jpeg"/><Relationship Id="rId2" Type="http://schemas.openxmlformats.org/officeDocument/2006/relationships/image" Target="../../clipboard/media/image3.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notesSlide" Target="../notesSlides/notesSlide20.xml"/><Relationship Id="rId7" Type="http://schemas.openxmlformats.org/officeDocument/2006/relationships/image" Target="../media/image49.png"/><Relationship Id="rId12" Type="http://schemas.openxmlformats.org/officeDocument/2006/relationships/image" Target="../media/image130.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png"/><Relationship Id="rId10" Type="http://schemas.openxmlformats.org/officeDocument/2006/relationships/image" Target="../media/image128.png"/><Relationship Id="rId4" Type="http://schemas.openxmlformats.org/officeDocument/2006/relationships/image" Target="../media/image123.png"/><Relationship Id="rId9" Type="http://schemas.openxmlformats.org/officeDocument/2006/relationships/image" Target="../media/image127.png"/><Relationship Id="rId14" Type="http://schemas.openxmlformats.org/officeDocument/2006/relationships/image" Target="../media/image132.png"/></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21.xml"/><Relationship Id="rId7" Type="http://schemas.openxmlformats.org/officeDocument/2006/relationships/image" Target="../media/image12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45.png"/><Relationship Id="rId11" Type="http://schemas.openxmlformats.org/officeDocument/2006/relationships/image" Target="../media/image132.png"/><Relationship Id="rId5" Type="http://schemas.openxmlformats.org/officeDocument/2006/relationships/image" Target="../media/image134.png"/><Relationship Id="rId10"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136.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4.xml"/><Relationship Id="rId5" Type="http://schemas.openxmlformats.org/officeDocument/2006/relationships/image" Target="../media/image138.png"/><Relationship Id="rId4" Type="http://schemas.openxmlformats.org/officeDocument/2006/relationships/image" Target="../media/image135.png"/></Relationships>
</file>

<file path=ppt/slides/_rels/slide6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notesSlide" Target="../notesSlides/notesSlide22.xml"/><Relationship Id="rId7" Type="http://schemas.openxmlformats.org/officeDocument/2006/relationships/image" Target="../media/image45.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126.png"/><Relationship Id="rId5" Type="http://schemas.openxmlformats.org/officeDocument/2006/relationships/image" Target="../media/image134.png"/><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23.xml"/><Relationship Id="rId7"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26.png"/><Relationship Id="rId11"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45.png"/><Relationship Id="rId4" Type="http://schemas.openxmlformats.org/officeDocument/2006/relationships/image" Target="../media/image133.png"/><Relationship Id="rId9"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33.png"/><Relationship Id="rId7"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39.png"/><Relationship Id="rId5" Type="http://schemas.openxmlformats.org/officeDocument/2006/relationships/image" Target="../media/image126.png"/><Relationship Id="rId4" Type="http://schemas.openxmlformats.org/officeDocument/2006/relationships/image" Target="../media/image134.png"/><Relationship Id="rId9" Type="http://schemas.openxmlformats.org/officeDocument/2006/relationships/image" Target="../media/image135.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39.png"/><Relationship Id="rId5" Type="http://schemas.openxmlformats.org/officeDocument/2006/relationships/image" Target="../media/image135.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27.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39.png"/><Relationship Id="rId5" Type="http://schemas.openxmlformats.org/officeDocument/2006/relationships/image" Target="../media/image135.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45.png"/><Relationship Id="rId7" Type="http://schemas.openxmlformats.org/officeDocument/2006/relationships/image" Target="../media/image13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27.png"/><Relationship Id="rId5"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26.pn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30.xml"/><Relationship Id="rId7" Type="http://schemas.openxmlformats.org/officeDocument/2006/relationships/image" Target="../media/image139.png"/><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image" Target="../media/image126.png"/><Relationship Id="rId5" Type="http://schemas.openxmlformats.org/officeDocument/2006/relationships/image" Target="../media/image134.png"/><Relationship Id="rId10" Type="http://schemas.openxmlformats.org/officeDocument/2006/relationships/image" Target="../media/image135.png"/><Relationship Id="rId4" Type="http://schemas.openxmlformats.org/officeDocument/2006/relationships/image" Target="../media/image133.png"/><Relationship Id="rId9" Type="http://schemas.openxmlformats.org/officeDocument/2006/relationships/image" Target="../media/image45.png"/></Relationships>
</file>

<file path=ppt/slides/_rels/slide7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2.png"/><Relationship Id="rId3" Type="http://schemas.openxmlformats.org/officeDocument/2006/relationships/notesSlide" Target="../notesSlides/notesSlide31.xml"/><Relationship Id="rId7" Type="http://schemas.openxmlformats.org/officeDocument/2006/relationships/image" Target="../media/image139.png"/><Relationship Id="rId12" Type="http://schemas.openxmlformats.org/officeDocument/2006/relationships/image" Target="../media/image141.png"/><Relationship Id="rId2" Type="http://schemas.openxmlformats.org/officeDocument/2006/relationships/slideLayout" Target="../slideLayouts/slideLayout5.xml"/><Relationship Id="rId16" Type="http://schemas.openxmlformats.org/officeDocument/2006/relationships/image" Target="../media/image131.png"/><Relationship Id="rId1" Type="http://schemas.openxmlformats.org/officeDocument/2006/relationships/tags" Target="../tags/tag10.xml"/><Relationship Id="rId6" Type="http://schemas.openxmlformats.org/officeDocument/2006/relationships/image" Target="../media/image126.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33.png"/><Relationship Id="rId9" Type="http://schemas.openxmlformats.org/officeDocument/2006/relationships/image" Target="../media/image45.png"/><Relationship Id="rId14" Type="http://schemas.openxmlformats.org/officeDocument/2006/relationships/image" Target="../media/image12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301.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5.xml"/><Relationship Id="rId1" Type="http://schemas.openxmlformats.org/officeDocument/2006/relationships/tags" Target="../tags/tag12.xml"/><Relationship Id="rId4" Type="http://schemas.microsoft.com/office/2007/relationships/hdphoto" Target="../media/hdphoto14.wdp"/></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144.png"/><Relationship Id="rId5" Type="http://schemas.openxmlformats.org/officeDocument/2006/relationships/image" Target="../media/image300.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45.png"/><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330.png"/></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126.png"/><Relationship Id="rId5" Type="http://schemas.openxmlformats.org/officeDocument/2006/relationships/image" Target="../media/image148.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5.xml"/><Relationship Id="rId1" Type="http://schemas.openxmlformats.org/officeDocument/2006/relationships/tags" Target="../tags/tag16.xml"/><Relationship Id="rId5" Type="http://schemas.openxmlformats.org/officeDocument/2006/relationships/image" Target="../media/image139.png"/><Relationship Id="rId4" Type="http://schemas.openxmlformats.org/officeDocument/2006/relationships/image" Target="../media/image38.png"/></Relationships>
</file>

<file path=ppt/slides/_rels/slide7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png"/><Relationship Id="rId7" Type="http://schemas.openxmlformats.org/officeDocument/2006/relationships/image" Target="../media/image57.jpe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7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40.png"/><Relationship Id="rId7" Type="http://schemas.openxmlformats.org/officeDocument/2006/relationships/image" Target="../media/image57.jpeg"/><Relationship Id="rId12" Type="http://schemas.openxmlformats.org/officeDocument/2006/relationships/image" Target="../media/image63.png"/><Relationship Id="rId2" Type="http://schemas.openxmlformats.org/officeDocument/2006/relationships/image" Target="../media/image1350.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43.png"/><Relationship Id="rId10" Type="http://schemas.openxmlformats.org/officeDocument/2006/relationships/image" Target="../media/image60.png"/><Relationship Id="rId4" Type="http://schemas.openxmlformats.org/officeDocument/2006/relationships/image" Target="../media/image42.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microsoft.com/office/2007/relationships/hdphoto" Target="../media/hdphoto8.wdp"/><Relationship Id="rId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2.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65.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51.png"/><Relationship Id="rId10" Type="http://schemas.openxmlformats.org/officeDocument/2006/relationships/image" Target="../media/image154.png"/><Relationship Id="rId4" Type="http://schemas.openxmlformats.org/officeDocument/2006/relationships/image" Target="../media/image66.png"/><Relationship Id="rId9" Type="http://schemas.openxmlformats.org/officeDocument/2006/relationships/image" Target="../media/image153.png"/></Relationships>
</file>

<file path=ppt/slides/_rels/slide8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57.png"/><Relationship Id="rId3" Type="http://schemas.openxmlformats.org/officeDocument/2006/relationships/image" Target="../media/image151.png"/><Relationship Id="rId7" Type="http://schemas.openxmlformats.org/officeDocument/2006/relationships/image" Target="../media/image51.png"/><Relationship Id="rId12" Type="http://schemas.openxmlformats.org/officeDocument/2006/relationships/image" Target="../media/image156.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154.png"/><Relationship Id="rId11" Type="http://schemas.openxmlformats.org/officeDocument/2006/relationships/image" Target="../media/image155.png"/><Relationship Id="rId5" Type="http://schemas.openxmlformats.org/officeDocument/2006/relationships/image" Target="../media/image153.png"/><Relationship Id="rId10" Type="http://schemas.openxmlformats.org/officeDocument/2006/relationships/image" Target="../media/image150.png"/><Relationship Id="rId4" Type="http://schemas.openxmlformats.org/officeDocument/2006/relationships/image" Target="../media/image152.png"/><Relationship Id="rId9" Type="http://schemas.openxmlformats.org/officeDocument/2006/relationships/image" Target="../media/image65.png"/></Relationships>
</file>

<file path=ppt/slides/_rels/slide8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63.png"/><Relationship Id="rId3" Type="http://schemas.openxmlformats.org/officeDocument/2006/relationships/image" Target="../media/image151.png"/><Relationship Id="rId7" Type="http://schemas.openxmlformats.org/officeDocument/2006/relationships/image" Target="../media/image51.png"/><Relationship Id="rId12" Type="http://schemas.openxmlformats.org/officeDocument/2006/relationships/image" Target="../media/image157.png"/><Relationship Id="rId17" Type="http://schemas.openxmlformats.org/officeDocument/2006/relationships/image" Target="../media/image150.png"/><Relationship Id="rId2" Type="http://schemas.openxmlformats.org/officeDocument/2006/relationships/image" Target="../media/image159.png"/><Relationship Id="rId16"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162.png"/><Relationship Id="rId11" Type="http://schemas.openxmlformats.org/officeDocument/2006/relationships/image" Target="../media/image156.png"/><Relationship Id="rId5" Type="http://schemas.openxmlformats.org/officeDocument/2006/relationships/image" Target="../media/image161.png"/><Relationship Id="rId15" Type="http://schemas.openxmlformats.org/officeDocument/2006/relationships/image" Target="../media/image165.png"/><Relationship Id="rId10" Type="http://schemas.openxmlformats.org/officeDocument/2006/relationships/image" Target="../media/image155.png"/><Relationship Id="rId4" Type="http://schemas.openxmlformats.org/officeDocument/2006/relationships/image" Target="../media/image160.png"/><Relationship Id="rId9" Type="http://schemas.openxmlformats.org/officeDocument/2006/relationships/image" Target="../media/image56.png"/><Relationship Id="rId14" Type="http://schemas.openxmlformats.org/officeDocument/2006/relationships/image" Target="../media/image164.png"/></Relationships>
</file>

<file path=ppt/slides/_rels/slide8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67.png"/><Relationship Id="rId7" Type="http://schemas.openxmlformats.org/officeDocument/2006/relationships/image" Target="../media/image65.png"/><Relationship Id="rId2" Type="http://schemas.openxmlformats.org/officeDocument/2006/relationships/image" Target="../media/image166.png"/><Relationship Id="rId1" Type="http://schemas.openxmlformats.org/officeDocument/2006/relationships/slideLayout" Target="../slideLayouts/slideLayout5.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71.png"/></Relationships>
</file>

<file path=ppt/slides/_rels/slide8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5" Type="http://schemas.openxmlformats.org/officeDocument/2006/relationships/image" Target="../media/image175.png"/><Relationship Id="rId4" Type="http://schemas.openxmlformats.org/officeDocument/2006/relationships/image" Target="../media/image1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1.tmp"/><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178.png"/><Relationship Id="rId4" Type="http://schemas.openxmlformats.org/officeDocument/2006/relationships/image" Target="../media/image176.png"/></Relationships>
</file>

<file path=ppt/slides/_rels/slide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endParaRPr lang="en-GB" sz="2000" dirty="0"/>
          </a:p>
          <a:p>
            <a:r>
              <a:rPr lang="en-GB" sz="2000" dirty="0"/>
              <a:t>Aritra Dhar</a:t>
            </a:r>
          </a:p>
          <a:p>
            <a:r>
              <a:rPr lang="en-US" sz="2000" dirty="0"/>
              <a:t>ETH Zurich</a:t>
            </a:r>
            <a:endParaRPr lang="en-GB" sz="2000" dirty="0"/>
          </a:p>
        </p:txBody>
      </p:sp>
      <p:sp>
        <p:nvSpPr>
          <p:cNvPr id="18" name="Titel 17"/>
          <p:cNvSpPr>
            <a:spLocks noGrp="1"/>
          </p:cNvSpPr>
          <p:nvPr>
            <p:ph type="ctrTitle"/>
          </p:nvPr>
        </p:nvSpPr>
        <p:spPr>
          <a:xfrm>
            <a:off x="323850" y="3436526"/>
            <a:ext cx="11537949" cy="1144602"/>
          </a:xfrm>
        </p:spPr>
        <p:txBody>
          <a:bodyPr/>
          <a:lstStyle/>
          <a:p>
            <a:r>
              <a:rPr lang="en-US" b="0" dirty="0"/>
              <a:t>Building Trust in Modern Computing Platforms</a:t>
            </a:r>
            <a:endParaRPr lang="en-GB" dirty="0"/>
          </a:p>
        </p:txBody>
      </p:sp>
      <p:pic>
        <p:nvPicPr>
          <p:cNvPr id="15" name="Bildplatzhalter 1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30" r="30"/>
          <a:stretch>
            <a:fillRect/>
          </a:stretch>
        </p:blipFill>
        <p:spPr>
          <a:xfrm>
            <a:off x="323849" y="626726"/>
            <a:ext cx="11537950" cy="2809800"/>
          </a:xfrm>
        </p:spPr>
      </p:pic>
    </p:spTree>
    <p:extLst>
      <p:ext uri="{BB962C8B-B14F-4D97-AF65-F5344CB8AC3E}">
        <p14:creationId xmlns:p14="http://schemas.microsoft.com/office/powerpoint/2010/main" val="4038906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78A2E75F-AB47-4033-A0D1-FE7693F3F5D0}" type="datetime1">
              <a:rPr lang="en-US" smtClean="0"/>
              <a:t>3/5/2021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10</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4000"/>
                    </a14:imgEffect>
                  </a14:imgLayer>
                </a14:imgProps>
              </a:ex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pic>
        <p:nvPicPr>
          <p:cNvPr id="11" name="Picture 2" descr="https://images.techhive.com/images/article/2017/05/wannacry_ransom_screenshot-100722810-large.jpg">
            <a:extLst>
              <a:ext uri="{FF2B5EF4-FFF2-40B4-BE49-F238E27FC236}">
                <a16:creationId xmlns:a16="http://schemas.microsoft.com/office/drawing/2014/main" id="{2D6F16E4-509B-41AF-9C34-D6CDE909EFD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6219" y="2693986"/>
            <a:ext cx="4511245" cy="33723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3DA84D-6463-4304-8B2F-70A3F8F7E93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894175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AD74B3-F62D-49B4-A250-97877627894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2F190ACC-217C-4D03-AC28-7CC4623D4F57}"/>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1D4171B-B3E0-4DFE-8A87-341924725749}"/>
              </a:ext>
            </a:extLst>
          </p:cNvPr>
          <p:cNvSpPr>
            <a:spLocks noGrp="1"/>
          </p:cNvSpPr>
          <p:nvPr>
            <p:ph type="sldNum" sz="quarter" idx="12"/>
          </p:nvPr>
        </p:nvSpPr>
        <p:spPr/>
        <p:txBody>
          <a:bodyPr/>
          <a:lstStyle/>
          <a:p>
            <a:fld id="{6C6AE60A-B69C-4790-82F7-3882EDF23186}" type="slidenum">
              <a:rPr lang="en-GB" smtClean="0"/>
              <a:t>100</a:t>
            </a:fld>
            <a:endParaRPr lang="en-GB" dirty="0"/>
          </a:p>
        </p:txBody>
      </p:sp>
      <p:sp>
        <p:nvSpPr>
          <p:cNvPr id="6" name="Title 5">
            <a:extLst>
              <a:ext uri="{FF2B5EF4-FFF2-40B4-BE49-F238E27FC236}">
                <a16:creationId xmlns:a16="http://schemas.microsoft.com/office/drawing/2014/main" id="{E0D1D839-524A-4274-A83E-B4E3F2DC0D71}"/>
              </a:ext>
            </a:extLst>
          </p:cNvPr>
          <p:cNvSpPr>
            <a:spLocks noGrp="1"/>
          </p:cNvSpPr>
          <p:nvPr>
            <p:ph type="title"/>
          </p:nvPr>
        </p:nvSpPr>
        <p:spPr/>
        <p:txBody>
          <a:bodyPr/>
          <a:lstStyle/>
          <a:p>
            <a:r>
              <a:rPr lang="en-US" dirty="0"/>
              <a:t>Context switch performance</a:t>
            </a:r>
          </a:p>
        </p:txBody>
      </p:sp>
      <p:pic>
        <p:nvPicPr>
          <p:cNvPr id="8" name="Picture 7">
            <a:extLst>
              <a:ext uri="{FF2B5EF4-FFF2-40B4-BE49-F238E27FC236}">
                <a16:creationId xmlns:a16="http://schemas.microsoft.com/office/drawing/2014/main" id="{2F3D7A42-C738-4B96-94B2-23151C341D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219" y="1828800"/>
            <a:ext cx="6858000" cy="3740728"/>
          </a:xfrm>
          <a:prstGeom prst="rect">
            <a:avLst/>
          </a:prstGeom>
        </p:spPr>
      </p:pic>
    </p:spTree>
    <p:extLst>
      <p:ext uri="{BB962C8B-B14F-4D97-AF65-F5344CB8AC3E}">
        <p14:creationId xmlns:p14="http://schemas.microsoft.com/office/powerpoint/2010/main" val="2409712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A75A3-E721-4A3A-BE0A-70C7BD494E30}"/>
              </a:ext>
            </a:extLst>
          </p:cNvPr>
          <p:cNvSpPr>
            <a:spLocks noGrp="1"/>
          </p:cNvSpPr>
          <p:nvPr>
            <p:ph idx="1"/>
          </p:nvPr>
        </p:nvSpPr>
        <p:spPr>
          <a:xfrm>
            <a:off x="323850" y="2024064"/>
            <a:ext cx="11537950" cy="4681536"/>
          </a:xfrm>
        </p:spPr>
        <p:txBody>
          <a:bodyPr/>
          <a:lstStyle/>
          <a:p>
            <a:r>
              <a:rPr lang="en-US" dirty="0" err="1"/>
              <a:t>ProtectIOn</a:t>
            </a:r>
            <a:endParaRPr lang="en-US" dirty="0"/>
          </a:p>
          <a:p>
            <a:pPr lvl="1"/>
            <a:r>
              <a:rPr lang="en-US" dirty="0"/>
              <a:t>Observation of existing trusted path systems</a:t>
            </a:r>
          </a:p>
          <a:p>
            <a:pPr lvl="1"/>
            <a:r>
              <a:rPr lang="en-US" dirty="0"/>
              <a:t>Fundamental security properties</a:t>
            </a:r>
          </a:p>
          <a:p>
            <a:pPr lvl="1"/>
            <a:r>
              <a:rPr lang="en-US" dirty="0"/>
              <a:t>A system that encapsulates all these properties</a:t>
            </a:r>
          </a:p>
          <a:p>
            <a:r>
              <a:rPr lang="en-US" dirty="0"/>
              <a:t>ProximiTEE</a:t>
            </a:r>
          </a:p>
          <a:p>
            <a:pPr lvl="1"/>
            <a:r>
              <a:rPr lang="en-US" dirty="0"/>
              <a:t>Porting trusted path solution in TEEs is non-trivial</a:t>
            </a:r>
          </a:p>
          <a:p>
            <a:pPr lvl="1"/>
            <a:r>
              <a:rPr lang="en-US" dirty="0"/>
              <a:t>Trust on First use in remote attestation: rerouting attack</a:t>
            </a:r>
          </a:p>
          <a:p>
            <a:pPr lvl="1"/>
            <a:r>
              <a:rPr lang="en-US" dirty="0"/>
              <a:t>Distance bounding to identify a platform</a:t>
            </a:r>
          </a:p>
          <a:p>
            <a:r>
              <a:rPr lang="en-US" dirty="0"/>
              <a:t>PIE</a:t>
            </a:r>
          </a:p>
          <a:p>
            <a:pPr lvl="1"/>
            <a:r>
              <a:rPr lang="en-US" dirty="0"/>
              <a:t>Disaggregate compute model</a:t>
            </a:r>
          </a:p>
          <a:p>
            <a:pPr lvl="1"/>
            <a:r>
              <a:rPr lang="en-US" dirty="0"/>
              <a:t>Platform-wide enclaves: extend enclaves from CPU cores to other HW</a:t>
            </a:r>
          </a:p>
          <a:p>
            <a:pPr lvl="1"/>
            <a:r>
              <a:rPr lang="en-US" dirty="0"/>
              <a:t>Platform awareness and platform-wide attestation </a:t>
            </a:r>
          </a:p>
        </p:txBody>
      </p:sp>
      <p:sp>
        <p:nvSpPr>
          <p:cNvPr id="3" name="Date Placeholder 2">
            <a:extLst>
              <a:ext uri="{FF2B5EF4-FFF2-40B4-BE49-F238E27FC236}">
                <a16:creationId xmlns:a16="http://schemas.microsoft.com/office/drawing/2014/main" id="{4B6F3EE8-DF7D-447F-9442-27FB49D820D0}"/>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66DBADB8-2DC2-4D18-99C3-3BFDF5B8CE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00A5C6D9-A951-45EA-A6ED-AB018F983352}"/>
              </a:ext>
            </a:extLst>
          </p:cNvPr>
          <p:cNvSpPr>
            <a:spLocks noGrp="1"/>
          </p:cNvSpPr>
          <p:nvPr>
            <p:ph type="sldNum" sz="quarter" idx="12"/>
          </p:nvPr>
        </p:nvSpPr>
        <p:spPr/>
        <p:txBody>
          <a:bodyPr/>
          <a:lstStyle/>
          <a:p>
            <a:fld id="{6C6AE60A-B69C-4790-82F7-3882EDF23186}" type="slidenum">
              <a:rPr lang="en-GB" smtClean="0"/>
              <a:t>101</a:t>
            </a:fld>
            <a:endParaRPr lang="en-GB" dirty="0"/>
          </a:p>
        </p:txBody>
      </p:sp>
      <p:sp>
        <p:nvSpPr>
          <p:cNvPr id="6" name="Title 5">
            <a:extLst>
              <a:ext uri="{FF2B5EF4-FFF2-40B4-BE49-F238E27FC236}">
                <a16:creationId xmlns:a16="http://schemas.microsoft.com/office/drawing/2014/main" id="{455729A2-3E2B-4056-8D81-5E0CE2850755}"/>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490323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4" name="Rectangle 3"/>
          <p:cNvSpPr/>
          <p:nvPr/>
        </p:nvSpPr>
        <p:spPr>
          <a:xfrm>
            <a:off x="3579019" y="4895165"/>
            <a:ext cx="4929555" cy="646331"/>
          </a:xfrm>
          <a:prstGeom prst="rect">
            <a:avLst/>
          </a:prstGeom>
        </p:spPr>
        <p:txBody>
          <a:bodyPr wrap="none">
            <a:spAutoFit/>
          </a:bodyPr>
          <a:lstStyle/>
          <a:p>
            <a:r>
              <a:rPr lang="en-US" sz="3600" dirty="0"/>
              <a:t>Thank you! Questions?</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375" y="1572578"/>
            <a:ext cx="2265044" cy="22650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619" y="1713294"/>
            <a:ext cx="2209800" cy="2209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1838" y="1600200"/>
            <a:ext cx="2209800" cy="2209800"/>
          </a:xfrm>
          <a:prstGeom prst="rect">
            <a:avLst/>
          </a:prstGeom>
        </p:spPr>
      </p:pic>
    </p:spTree>
    <p:extLst>
      <p:ext uri="{BB962C8B-B14F-4D97-AF65-F5344CB8AC3E}">
        <p14:creationId xmlns:p14="http://schemas.microsoft.com/office/powerpoint/2010/main" val="295622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87892ED-D2D0-488F-BCEA-9F7EF4F9435A}" type="datetime1">
              <a:rPr lang="en-US" smtClean="0"/>
              <a:t>3/5/2021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11</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Footer Placeholder 3">
            <a:extLst>
              <a:ext uri="{FF2B5EF4-FFF2-40B4-BE49-F238E27FC236}">
                <a16:creationId xmlns:a16="http://schemas.microsoft.com/office/drawing/2014/main" id="{464D7BCA-51B0-4DAE-A5D3-D4272BA569CD}"/>
              </a:ext>
            </a:extLst>
          </p:cNvPr>
          <p:cNvSpPr txBox="1">
            <a:spLocks/>
          </p:cNvSpPr>
          <p:nvPr/>
        </p:nvSpPr>
        <p:spPr>
          <a:xfrm>
            <a:off x="6094413" y="6280212"/>
            <a:ext cx="4631883" cy="505754"/>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96793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A2337A7-5DB8-4156-8C7A-C0DDC34D1924}" type="datetime1">
              <a:rPr lang="en-US" smtClean="0"/>
              <a:t>3/5/2021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12</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3505086" y="2497608"/>
            <a:ext cx="3539206" cy="3824517"/>
            <a:chOff x="1259013" y="1971661"/>
            <a:chExt cx="3539206" cy="3824517"/>
          </a:xfrm>
        </p:grpSpPr>
        <p:sp>
          <p:nvSpPr>
            <p:cNvPr id="59" name="Rounded Rectangle 5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4075919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FA8AF3F-A8E9-4E23-9692-34914B4C41D7}" type="datetime1">
              <a:rPr lang="en-US" smtClean="0"/>
              <a:t>3/5/2021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Motivation</a:t>
            </a:r>
          </a:p>
        </p:txBody>
      </p:sp>
      <p:pic>
        <p:nvPicPr>
          <p:cNvPr id="3074" name="Picture 2" descr="Could your pacemaker be hackabl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8806061" y="1168034"/>
            <a:ext cx="2909820" cy="19561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770" y="2418237"/>
            <a:ext cx="2041038" cy="2041038"/>
          </a:xfrm>
          <a:prstGeom prst="rect">
            <a:avLst/>
          </a:prstGeom>
        </p:spPr>
      </p:pic>
      <p:pic>
        <p:nvPicPr>
          <p:cNvPr id="40"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4218" y="4267201"/>
            <a:ext cx="2665052" cy="1332526"/>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3505086" y="2694629"/>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3994088" y="575837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1" name="Rectangle 60"/>
          <p:cNvSpPr/>
          <p:nvPr/>
        </p:nvSpPr>
        <p:spPr>
          <a:xfrm>
            <a:off x="5430421" y="5745483"/>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62" name="Rectangle 61"/>
          <p:cNvSpPr/>
          <p:nvPr/>
        </p:nvSpPr>
        <p:spPr>
          <a:xfrm>
            <a:off x="5299820" y="291018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3571065" y="2927689"/>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64" name="Rectangle 63"/>
          <p:cNvSpPr/>
          <p:nvPr/>
        </p:nvSpPr>
        <p:spPr>
          <a:xfrm>
            <a:off x="5299820" y="346174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Box 64"/>
          <p:cNvSpPr txBox="1"/>
          <p:nvPr/>
        </p:nvSpPr>
        <p:spPr>
          <a:xfrm>
            <a:off x="3571065" y="3479246"/>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66" name="Rectangle 65"/>
          <p:cNvSpPr/>
          <p:nvPr/>
        </p:nvSpPr>
        <p:spPr>
          <a:xfrm>
            <a:off x="3585606" y="2651383"/>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TextBox 66"/>
          <p:cNvSpPr txBox="1"/>
          <p:nvPr/>
        </p:nvSpPr>
        <p:spPr>
          <a:xfrm>
            <a:off x="3548953" y="2497608"/>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68" name="TextBox 67"/>
          <p:cNvSpPr txBox="1"/>
          <p:nvPr/>
        </p:nvSpPr>
        <p:spPr>
          <a:xfrm>
            <a:off x="3548953" y="4580441"/>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69" name="TextBox 68"/>
          <p:cNvSpPr txBox="1"/>
          <p:nvPr/>
        </p:nvSpPr>
        <p:spPr>
          <a:xfrm>
            <a:off x="3546230" y="5130467"/>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0" name="Rectangle 69"/>
          <p:cNvSpPr/>
          <p:nvPr/>
        </p:nvSpPr>
        <p:spPr>
          <a:xfrm>
            <a:off x="5299820" y="3995829"/>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3557812" y="4013331"/>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2" name="TextBox 71"/>
          <p:cNvSpPr txBox="1"/>
          <p:nvPr/>
        </p:nvSpPr>
        <p:spPr>
          <a:xfrm>
            <a:off x="5643555" y="290340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3" name="TextBox 72"/>
          <p:cNvSpPr txBox="1"/>
          <p:nvPr/>
        </p:nvSpPr>
        <p:spPr>
          <a:xfrm>
            <a:off x="5643555" y="3455685"/>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5643555" y="3995829"/>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Isosceles Triangle 74"/>
          <p:cNvSpPr/>
          <p:nvPr/>
        </p:nvSpPr>
        <p:spPr>
          <a:xfrm>
            <a:off x="6790748" y="282053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flipV="1">
            <a:off x="6790748" y="5612588"/>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a:stCxn id="75" idx="3"/>
            <a:endCxn id="76" idx="3"/>
          </p:cNvCxnSpPr>
          <p:nvPr/>
        </p:nvCxnSpPr>
        <p:spPr>
          <a:xfrm>
            <a:off x="6880503" y="2975282"/>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6836734" y="3033272"/>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a:off x="5323039" y="4793147"/>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238505" y="4578313"/>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1" name="Straight Arrow Connector 80"/>
          <p:cNvCxnSpPr/>
          <p:nvPr/>
        </p:nvCxnSpPr>
        <p:spPr>
          <a:xfrm>
            <a:off x="5323039" y="530272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238505" y="5087892"/>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p:cNvSpPr/>
          <p:nvPr/>
        </p:nvSpPr>
        <p:spPr>
          <a:xfrm>
            <a:off x="5456447" y="4716947"/>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51159" y="521671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6243696" y="458441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6204139" y="508266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cxnSp>
        <p:nvCxnSpPr>
          <p:cNvPr id="9" name="Elbow Connector 8"/>
          <p:cNvCxnSpPr>
            <a:stCxn id="72" idx="0"/>
            <a:endCxn id="3074" idx="1"/>
          </p:cNvCxnSpPr>
          <p:nvPr/>
        </p:nvCxnSpPr>
        <p:spPr>
          <a:xfrm rot="5400000" flipH="1" flipV="1">
            <a:off x="6950841" y="1048184"/>
            <a:ext cx="757287" cy="2953154"/>
          </a:xfrm>
          <a:prstGeom prst="bentConnector2">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a:off x="6685856" y="3637952"/>
            <a:ext cx="2249944" cy="132725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EFA9930B-AB8D-FC44-B817-177263CD3C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3237" y="1037033"/>
            <a:ext cx="1231305" cy="1231305"/>
          </a:xfrm>
          <a:prstGeom prst="rect">
            <a:avLst/>
          </a:prstGeom>
        </p:spPr>
      </p:pic>
      <p:sp>
        <p:nvSpPr>
          <p:cNvPr id="43" name="Footer Placeholder 3">
            <a:extLst>
              <a:ext uri="{FF2B5EF4-FFF2-40B4-BE49-F238E27FC236}">
                <a16:creationId xmlns:a16="http://schemas.microsoft.com/office/drawing/2014/main" id="{870F4336-6084-4867-BCC4-5C16507E0BCA}"/>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
        <p:nvSpPr>
          <p:cNvPr id="2" name="Rectangle 1">
            <a:extLst>
              <a:ext uri="{FF2B5EF4-FFF2-40B4-BE49-F238E27FC236}">
                <a16:creationId xmlns:a16="http://schemas.microsoft.com/office/drawing/2014/main" id="{DC22708A-4806-4768-BC05-4A2575089825}"/>
              </a:ext>
            </a:extLst>
          </p:cNvPr>
          <p:cNvSpPr/>
          <p:nvPr/>
        </p:nvSpPr>
        <p:spPr>
          <a:xfrm>
            <a:off x="5299820" y="3455685"/>
            <a:ext cx="1362580" cy="385273"/>
          </a:xfrm>
          <a:prstGeom prst="rect">
            <a:avLst/>
          </a:prstGeom>
          <a:noFill/>
          <a:ln w="381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EF04C49-25D7-4631-B743-F553E2CFEA6E}"/>
              </a:ext>
            </a:extLst>
          </p:cNvPr>
          <p:cNvSpPr txBox="1"/>
          <p:nvPr/>
        </p:nvSpPr>
        <p:spPr>
          <a:xfrm>
            <a:off x="5712619" y="344978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noProof="0" dirty="0">
                <a:solidFill>
                  <a:prstClr val="black"/>
                </a:solidFill>
                <a:latin typeface="Calibri" panose="020F0502020204030204"/>
              </a:rPr>
              <a:t>65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4230803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3194" t="16443" r="6804" b="16551"/>
          <a:stretch/>
        </p:blipFill>
        <p:spPr>
          <a:xfrm>
            <a:off x="6295270" y="2956974"/>
            <a:ext cx="712749" cy="1591862"/>
          </a:xfrm>
          <a:prstGeom prst="rect">
            <a:avLst/>
          </a:prstGeom>
        </p:spPr>
      </p:pic>
      <p:sp>
        <p:nvSpPr>
          <p:cNvPr id="3" name="Date Placeholder 2"/>
          <p:cNvSpPr>
            <a:spLocks noGrp="1"/>
          </p:cNvSpPr>
          <p:nvPr>
            <p:ph type="dt" sz="half" idx="10"/>
          </p:nvPr>
        </p:nvSpPr>
        <p:spPr/>
        <p:txBody>
          <a:bodyPr/>
          <a:lstStyle/>
          <a:p>
            <a:fld id="{4D09FBA2-84AB-4FC4-86A9-D50C580062D8}"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14</a:t>
            </a:fld>
            <a:endParaRPr lang="en-GB" dirty="0"/>
          </a:p>
        </p:txBody>
      </p:sp>
      <p:sp>
        <p:nvSpPr>
          <p:cNvPr id="6" name="Title 5"/>
          <p:cNvSpPr>
            <a:spLocks noGrp="1"/>
          </p:cNvSpPr>
          <p:nvPr>
            <p:ph type="title"/>
          </p:nvPr>
        </p:nvSpPr>
        <p:spPr/>
        <p:txBody>
          <a:bodyPr/>
          <a:lstStyle/>
          <a:p>
            <a:r>
              <a:rPr lang="en-US" dirty="0"/>
              <a:t>Remote Trusted path</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6331" y="2990785"/>
            <a:ext cx="1367288" cy="1367288"/>
          </a:xfrm>
          <a:prstGeom prst="rect">
            <a:avLst/>
          </a:prstGeom>
        </p:spPr>
      </p:pic>
      <p:sp>
        <p:nvSpPr>
          <p:cNvPr id="10" name="Rounded Rectangle 9"/>
          <p:cNvSpPr/>
          <p:nvPr/>
        </p:nvSpPr>
        <p:spPr>
          <a:xfrm>
            <a:off x="3097024" y="2929120"/>
            <a:ext cx="1923711" cy="1338079"/>
          </a:xfrm>
          <a:prstGeom prst="roundRect">
            <a:avLst>
              <a:gd name="adj" fmla="val 10215"/>
            </a:avLst>
          </a:prstGeom>
          <a:solidFill>
            <a:srgbClr val="F7F7F7"/>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p:cNvPicPr>
            <a:picLocks noChangeAspect="1"/>
          </p:cNvPicPr>
          <p:nvPr/>
        </p:nvPicPr>
        <p:blipFill rotWithShape="1">
          <a:blip r:embed="rId5" cstate="print">
            <a:grayscl/>
            <a:extLst>
              <a:ext uri="{28A0092B-C50C-407E-A947-70E740481C1C}">
                <a14:useLocalDpi xmlns:a14="http://schemas.microsoft.com/office/drawing/2010/main" val="0"/>
              </a:ext>
            </a:extLst>
          </a:blip>
          <a:srcRect t="9232" b="8798"/>
          <a:stretch/>
        </p:blipFill>
        <p:spPr>
          <a:xfrm>
            <a:off x="4301268" y="3039026"/>
            <a:ext cx="678195" cy="555917"/>
          </a:xfrm>
          <a:prstGeom prst="rect">
            <a:avLst/>
          </a:prstGeom>
        </p:spPr>
      </p:pic>
      <p:cxnSp>
        <p:nvCxnSpPr>
          <p:cNvPr id="15" name="Straight Arrow Connector 14"/>
          <p:cNvCxnSpPr>
            <a:stCxn id="10" idx="1"/>
          </p:cNvCxnSpPr>
          <p:nvPr/>
        </p:nvCxnSpPr>
        <p:spPr>
          <a:xfrm flipH="1" flipV="1">
            <a:off x="2278836" y="3594944"/>
            <a:ext cx="818188" cy="3216"/>
          </a:xfrm>
          <a:prstGeom prst="straightConnector1">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6348864" y="4623085"/>
            <a:ext cx="659155" cy="369332"/>
          </a:xfrm>
          <a:prstGeom prst="rect">
            <a:avLst/>
          </a:prstGeom>
        </p:spPr>
        <p:txBody>
          <a:bodyPr wrap="none">
            <a:spAutoFit/>
          </a:bodyPr>
          <a:lstStyle/>
          <a:p>
            <a:r>
              <a:rPr lang="en-US" dirty="0"/>
              <a:t>Host</a:t>
            </a:r>
          </a:p>
        </p:txBody>
      </p:sp>
      <p:sp>
        <p:nvSpPr>
          <p:cNvPr id="17" name="Rectangle 16"/>
          <p:cNvSpPr/>
          <p:nvPr/>
        </p:nvSpPr>
        <p:spPr>
          <a:xfrm>
            <a:off x="8533950" y="4623085"/>
            <a:ext cx="1697901" cy="369332"/>
          </a:xfrm>
          <a:prstGeom prst="rect">
            <a:avLst/>
          </a:prstGeom>
        </p:spPr>
        <p:txBody>
          <a:bodyPr wrap="none">
            <a:spAutoFit/>
          </a:bodyPr>
          <a:lstStyle/>
          <a:p>
            <a:r>
              <a:rPr lang="en-US" dirty="0"/>
              <a:t>Remote server</a:t>
            </a:r>
          </a:p>
        </p:txBody>
      </p:sp>
      <p:sp>
        <p:nvSpPr>
          <p:cNvPr id="18" name="Rectangle 17"/>
          <p:cNvSpPr/>
          <p:nvPr/>
        </p:nvSpPr>
        <p:spPr>
          <a:xfrm>
            <a:off x="3428286" y="4623085"/>
            <a:ext cx="1274708" cy="369332"/>
          </a:xfrm>
          <a:prstGeom prst="rect">
            <a:avLst/>
          </a:prstGeom>
        </p:spPr>
        <p:txBody>
          <a:bodyPr wrap="none">
            <a:spAutoFit/>
          </a:bodyPr>
          <a:lstStyle/>
          <a:p>
            <a:r>
              <a:rPr lang="en-US" dirty="0"/>
              <a:t>IO devices</a:t>
            </a:r>
          </a:p>
        </p:txBody>
      </p:sp>
      <p:sp>
        <p:nvSpPr>
          <p:cNvPr id="19" name="Rectangle 18"/>
          <p:cNvSpPr/>
          <p:nvPr/>
        </p:nvSpPr>
        <p:spPr>
          <a:xfrm>
            <a:off x="1593625" y="4623085"/>
            <a:ext cx="671979" cy="369332"/>
          </a:xfrm>
          <a:prstGeom prst="rect">
            <a:avLst/>
          </a:prstGeom>
        </p:spPr>
        <p:txBody>
          <a:bodyPr wrap="none">
            <a:spAutoFit/>
          </a:bodyPr>
          <a:lstStyle/>
          <a:p>
            <a:r>
              <a:rPr lang="en-US" dirty="0"/>
              <a:t>User</a:t>
            </a:r>
          </a:p>
        </p:txBody>
      </p:sp>
      <p:sp>
        <p:nvSpPr>
          <p:cNvPr id="21" name="Left-Right Arrow 20"/>
          <p:cNvSpPr/>
          <p:nvPr/>
        </p:nvSpPr>
        <p:spPr>
          <a:xfrm>
            <a:off x="5003270" y="3405306"/>
            <a:ext cx="3533061" cy="194226"/>
          </a:xfrm>
          <a:prstGeom prst="leftRightArrow">
            <a:avLst/>
          </a:prstGeom>
          <a:solidFill>
            <a:schemeClr val="bg2"/>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16305" y="2312894"/>
            <a:ext cx="845858" cy="84585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7499" y="2004202"/>
            <a:ext cx="1051280" cy="105128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22548" y="1838517"/>
            <a:ext cx="1051280" cy="105128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2717" y="3004336"/>
            <a:ext cx="540726" cy="540726"/>
          </a:xfrm>
          <a:prstGeom prst="rect">
            <a:avLst/>
          </a:prstGeom>
        </p:spPr>
      </p:pic>
      <p:pic>
        <p:nvPicPr>
          <p:cNvPr id="35" name="Picture 34"/>
          <p:cNvPicPr>
            <a:picLocks noChangeAspect="1"/>
          </p:cNvPicPr>
          <p:nvPr/>
        </p:nvPicPr>
        <p:blipFill rotWithShape="1">
          <a:blip r:embed="rId9" cstate="print">
            <a:extLst>
              <a:ext uri="{28A0092B-C50C-407E-A947-70E740481C1C}">
                <a14:useLocalDpi xmlns:a14="http://schemas.microsoft.com/office/drawing/2010/main" val="0"/>
              </a:ext>
            </a:extLst>
          </a:blip>
          <a:srcRect t="10926" b="10939"/>
          <a:stretch/>
        </p:blipFill>
        <p:spPr>
          <a:xfrm>
            <a:off x="3694294" y="3629152"/>
            <a:ext cx="773884" cy="604672"/>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6322" y="2990785"/>
            <a:ext cx="845858" cy="84585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66203" y="2990785"/>
            <a:ext cx="1126825" cy="1126825"/>
          </a:xfrm>
          <a:prstGeom prst="rect">
            <a:avLst/>
          </a:prstGeom>
        </p:spPr>
      </p:pic>
    </p:spTree>
    <p:extLst>
      <p:ext uri="{BB962C8B-B14F-4D97-AF65-F5344CB8AC3E}">
        <p14:creationId xmlns:p14="http://schemas.microsoft.com/office/powerpoint/2010/main" val="1081793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D4575DC-6EE2-46AF-B04B-AB6C81BDE23A}" type="datetime1">
              <a:rPr lang="en-US" smtClean="0"/>
              <a:t>3/5/2021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Trusted Execution Environment (TEE) </a:t>
            </a:r>
          </a:p>
        </p:txBody>
      </p:sp>
      <p:sp>
        <p:nvSpPr>
          <p:cNvPr id="2" name="Rectangle 1"/>
          <p:cNvSpPr/>
          <p:nvPr/>
        </p:nvSpPr>
        <p:spPr>
          <a:xfrm>
            <a:off x="531019" y="3401344"/>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8" name="Rectangle 7"/>
          <p:cNvSpPr/>
          <p:nvPr/>
        </p:nvSpPr>
        <p:spPr>
          <a:xfrm>
            <a:off x="531019"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9" name="Rectangle 8"/>
          <p:cNvSpPr/>
          <p:nvPr/>
        </p:nvSpPr>
        <p:spPr>
          <a:xfrm>
            <a:off x="53101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1" name="Rectangle 10"/>
          <p:cNvSpPr/>
          <p:nvPr/>
        </p:nvSpPr>
        <p:spPr>
          <a:xfrm>
            <a:off x="2244328"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2" name="Rectangle 11"/>
          <p:cNvSpPr/>
          <p:nvPr/>
        </p:nvSpPr>
        <p:spPr>
          <a:xfrm>
            <a:off x="3957638"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3" name="Rectangle 12"/>
          <p:cNvSpPr/>
          <p:nvPr/>
        </p:nvSpPr>
        <p:spPr>
          <a:xfrm>
            <a:off x="6858000" y="3401344"/>
            <a:ext cx="4572000" cy="762000"/>
          </a:xfrm>
          <a:prstGeom prst="rect">
            <a:avLst/>
          </a:prstGeom>
          <a:solidFill>
            <a:srgbClr val="74AA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a:t>
            </a:r>
            <a:endParaRPr lang="en-US" dirty="0">
              <a:solidFill>
                <a:schemeClr val="tx1"/>
              </a:solidFill>
            </a:endParaRPr>
          </a:p>
        </p:txBody>
      </p:sp>
      <p:sp>
        <p:nvSpPr>
          <p:cNvPr id="14" name="Rectangle 13"/>
          <p:cNvSpPr/>
          <p:nvPr/>
        </p:nvSpPr>
        <p:spPr>
          <a:xfrm>
            <a:off x="6858000" y="2486944"/>
            <a:ext cx="4572000" cy="762000"/>
          </a:xfrm>
          <a:prstGeom prst="rect">
            <a:avLst/>
          </a:prstGeom>
          <a:solidFill>
            <a:srgbClr val="FD7F8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Operating System</a:t>
            </a:r>
            <a:endParaRPr lang="en-US" dirty="0">
              <a:solidFill>
                <a:schemeClr val="tx1"/>
              </a:solidFill>
            </a:endParaRPr>
          </a:p>
        </p:txBody>
      </p:sp>
      <p:sp>
        <p:nvSpPr>
          <p:cNvPr id="15" name="Rectangle 14"/>
          <p:cNvSpPr/>
          <p:nvPr/>
        </p:nvSpPr>
        <p:spPr>
          <a:xfrm>
            <a:off x="6858000"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6" name="Rectangle 15"/>
          <p:cNvSpPr/>
          <p:nvPr/>
        </p:nvSpPr>
        <p:spPr>
          <a:xfrm>
            <a:off x="8571309" y="1572544"/>
            <a:ext cx="1143000" cy="762000"/>
          </a:xfrm>
          <a:prstGeom prst="rect">
            <a:avLst/>
          </a:prstGeom>
          <a:solidFill>
            <a:srgbClr val="FFE07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App</a:t>
            </a:r>
            <a:endParaRPr lang="en-US" dirty="0">
              <a:solidFill>
                <a:schemeClr val="tx1"/>
              </a:solidFill>
            </a:endParaRPr>
          </a:p>
        </p:txBody>
      </p:sp>
      <p:sp>
        <p:nvSpPr>
          <p:cNvPr id="17" name="Rectangle 16"/>
          <p:cNvSpPr/>
          <p:nvPr/>
        </p:nvSpPr>
        <p:spPr>
          <a:xfrm>
            <a:off x="10284619" y="1572544"/>
            <a:ext cx="1143000" cy="762000"/>
          </a:xfrm>
          <a:prstGeom prst="rect">
            <a:avLst/>
          </a:prstGeom>
          <a:solidFill>
            <a:srgbClr val="91E58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Enclave</a:t>
            </a:r>
            <a:endParaRPr lang="en-US" sz="1400" dirty="0">
              <a:solidFill>
                <a:schemeClr val="tx1"/>
              </a:solidFill>
            </a:endParaRPr>
          </a:p>
        </p:txBody>
      </p:sp>
      <p:sp>
        <p:nvSpPr>
          <p:cNvPr id="6" name="Rectangle 5"/>
          <p:cNvSpPr/>
          <p:nvPr/>
        </p:nvSpPr>
        <p:spPr>
          <a:xfrm>
            <a:off x="1487643" y="4495086"/>
            <a:ext cx="2497928" cy="400110"/>
          </a:xfrm>
          <a:prstGeom prst="rect">
            <a:avLst/>
          </a:prstGeom>
        </p:spPr>
        <p:txBody>
          <a:bodyPr wrap="none">
            <a:spAutoFit/>
          </a:bodyPr>
          <a:lstStyle/>
          <a:p>
            <a:r>
              <a:rPr lang="en-US" sz="2000" dirty="0"/>
              <a:t>Traditional platforms</a:t>
            </a:r>
          </a:p>
        </p:txBody>
      </p:sp>
      <p:sp>
        <p:nvSpPr>
          <p:cNvPr id="18" name="Rectangle 17"/>
          <p:cNvSpPr/>
          <p:nvPr/>
        </p:nvSpPr>
        <p:spPr>
          <a:xfrm>
            <a:off x="8546299" y="4495085"/>
            <a:ext cx="1281120" cy="400110"/>
          </a:xfrm>
          <a:prstGeom prst="rect">
            <a:avLst/>
          </a:prstGeom>
        </p:spPr>
        <p:txBody>
          <a:bodyPr wrap="none">
            <a:spAutoFit/>
          </a:bodyPr>
          <a:lstStyle/>
          <a:p>
            <a:r>
              <a:rPr lang="en-US" sz="2000" dirty="0"/>
              <a:t>Intel SGX</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8660" y="2741231"/>
            <a:ext cx="583913" cy="583913"/>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8282" y="1962916"/>
            <a:ext cx="432919" cy="432919"/>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558" y="3701022"/>
            <a:ext cx="582451" cy="582451"/>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849" y="1962916"/>
            <a:ext cx="432919" cy="432919"/>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11669" y="2019636"/>
            <a:ext cx="436661" cy="436661"/>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98623" y="1365255"/>
            <a:ext cx="391386" cy="391386"/>
          </a:xfrm>
          <a:prstGeom prst="rect">
            <a:avLst/>
          </a:prstGeom>
        </p:spPr>
      </p:pic>
      <p:sp>
        <p:nvSpPr>
          <p:cNvPr id="22" name="Rectangle 21"/>
          <p:cNvSpPr/>
          <p:nvPr/>
        </p:nvSpPr>
        <p:spPr>
          <a:xfrm>
            <a:off x="6779419" y="3340053"/>
            <a:ext cx="4845486" cy="943420"/>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208420" y="1267745"/>
            <a:ext cx="1354154" cy="1128089"/>
          </a:xfrm>
          <a:prstGeom prst="rect">
            <a:avLst/>
          </a:prstGeom>
          <a:noFill/>
          <a:ln w="28575">
            <a:solidFill>
              <a:srgbClr val="3BD1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56075" y="1444858"/>
            <a:ext cx="4723144" cy="2895600"/>
            <a:chOff x="1158941" y="3336266"/>
            <a:chExt cx="5087078" cy="2972460"/>
          </a:xfrm>
        </p:grpSpPr>
        <p:cxnSp>
          <p:nvCxnSpPr>
            <p:cNvPr id="20" name="Straight Connector 19"/>
            <p:cNvCxnSpPr/>
            <p:nvPr/>
          </p:nvCxnSpPr>
          <p:spPr>
            <a:xfrm>
              <a:off x="6246019" y="3339834"/>
              <a:ext cx="0" cy="2968892"/>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8941" y="6308726"/>
              <a:ext cx="5087078"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158941" y="4373079"/>
              <a:ext cx="0" cy="1935647"/>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8941" y="4324514"/>
              <a:ext cx="3691863"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850804" y="3336266"/>
              <a:ext cx="1395215" cy="0"/>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850804" y="3339834"/>
              <a:ext cx="0" cy="968165"/>
            </a:xfrm>
            <a:prstGeom prst="line">
              <a:avLst/>
            </a:prstGeom>
            <a:ln w="28575" cap="sq">
              <a:solidFill>
                <a:srgbClr val="3BD12F"/>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4" name="Rectangle 43"/>
          <p:cNvSpPr/>
          <p:nvPr/>
        </p:nvSpPr>
        <p:spPr>
          <a:xfrm>
            <a:off x="4059546" y="4201958"/>
            <a:ext cx="553357" cy="307777"/>
          </a:xfrm>
          <a:prstGeom prst="rect">
            <a:avLst/>
          </a:prstGeom>
          <a:solidFill>
            <a:schemeClr val="bg1"/>
          </a:solidFill>
        </p:spPr>
        <p:txBody>
          <a:bodyPr wrap="none">
            <a:spAutoFit/>
          </a:bodyPr>
          <a:lstStyle/>
          <a:p>
            <a:r>
              <a:rPr lang="en-US" sz="1400" b="1" dirty="0"/>
              <a:t>TCB</a:t>
            </a:r>
          </a:p>
        </p:txBody>
      </p:sp>
      <p:sp>
        <p:nvSpPr>
          <p:cNvPr id="45" name="Rectangle 44"/>
          <p:cNvSpPr/>
          <p:nvPr/>
        </p:nvSpPr>
        <p:spPr>
          <a:xfrm>
            <a:off x="7140461" y="4201958"/>
            <a:ext cx="553357" cy="307777"/>
          </a:xfrm>
          <a:prstGeom prst="rect">
            <a:avLst/>
          </a:prstGeom>
          <a:solidFill>
            <a:schemeClr val="bg1"/>
          </a:solidFill>
        </p:spPr>
        <p:txBody>
          <a:bodyPr wrap="none">
            <a:spAutoFit/>
          </a:bodyPr>
          <a:lstStyle/>
          <a:p>
            <a:r>
              <a:rPr lang="en-US" sz="1400" b="1" dirty="0"/>
              <a:t>TCB</a:t>
            </a:r>
          </a:p>
        </p:txBody>
      </p:sp>
      <p:sp>
        <p:nvSpPr>
          <p:cNvPr id="46" name="Rectangle 45"/>
          <p:cNvSpPr/>
          <p:nvPr/>
        </p:nvSpPr>
        <p:spPr>
          <a:xfrm>
            <a:off x="10122664" y="1129194"/>
            <a:ext cx="553357" cy="307777"/>
          </a:xfrm>
          <a:prstGeom prst="rect">
            <a:avLst/>
          </a:prstGeom>
          <a:solidFill>
            <a:schemeClr val="bg1"/>
          </a:solidFill>
        </p:spPr>
        <p:txBody>
          <a:bodyPr wrap="none">
            <a:spAutoFit/>
          </a:bodyPr>
          <a:lstStyle/>
          <a:p>
            <a:r>
              <a:rPr lang="en-US" sz="1400" b="1" dirty="0"/>
              <a:t>TCB</a:t>
            </a:r>
          </a:p>
        </p:txBody>
      </p:sp>
      <p:sp>
        <p:nvSpPr>
          <p:cNvPr id="36" name="Content Placeholder 1">
            <a:extLst>
              <a:ext uri="{FF2B5EF4-FFF2-40B4-BE49-F238E27FC236}">
                <a16:creationId xmlns:a16="http://schemas.microsoft.com/office/drawing/2014/main" id="{77A1E7ED-DA0A-4AF1-8E5F-35316A6560AB}"/>
              </a:ext>
            </a:extLst>
          </p:cNvPr>
          <p:cNvSpPr>
            <a:spLocks noGrp="1"/>
          </p:cNvSpPr>
          <p:nvPr>
            <p:ph idx="1"/>
          </p:nvPr>
        </p:nvSpPr>
        <p:spPr>
          <a:xfrm>
            <a:off x="264685" y="5345967"/>
            <a:ext cx="11537950" cy="891318"/>
          </a:xfrm>
        </p:spPr>
        <p:txBody>
          <a:bodyPr/>
          <a:lstStyle/>
          <a:p>
            <a:r>
              <a:rPr lang="en-US" dirty="0"/>
              <a:t>OS still manages devices</a:t>
            </a:r>
          </a:p>
          <a:p>
            <a:r>
              <a:rPr lang="en-US" dirty="0"/>
              <a:t>Trust on first use for remote attestation</a:t>
            </a:r>
          </a:p>
          <a:p>
            <a:r>
              <a:rPr lang="en-US" dirty="0"/>
              <a:t>Static HW TCB</a:t>
            </a:r>
          </a:p>
        </p:txBody>
      </p:sp>
    </p:spTree>
    <p:custDataLst>
      <p:tags r:id="rId1"/>
    </p:custDataLst>
    <p:extLst>
      <p:ext uri="{BB962C8B-B14F-4D97-AF65-F5344CB8AC3E}">
        <p14:creationId xmlns:p14="http://schemas.microsoft.com/office/powerpoint/2010/main" val="1923566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500"/>
                                        <p:tgtEl>
                                          <p:spTgt spid="24"/>
                                        </p:tgtEl>
                                      </p:cBhvr>
                                    </p:animEffect>
                                  </p:childTnLst>
                                </p:cTn>
                              </p:par>
                              <p:par>
                                <p:cTn id="62" presetID="10"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5"/>
                                        </p:tgtEl>
                                      </p:cBhvr>
                                    </p:animEffect>
                                    <p:set>
                                      <p:cBhvr>
                                        <p:cTn id="89" dur="1" fill="hold">
                                          <p:stCondLst>
                                            <p:cond delay="499"/>
                                          </p:stCondLst>
                                        </p:cTn>
                                        <p:tgtEl>
                                          <p:spTgt spid="25"/>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6">
                                            <p:txEl>
                                              <p:pRg st="0" end="0"/>
                                            </p:txEl>
                                          </p:spTgt>
                                        </p:tgtEl>
                                        <p:attrNameLst>
                                          <p:attrName>style.visibility</p:attrName>
                                        </p:attrNameLst>
                                      </p:cBhvr>
                                      <p:to>
                                        <p:strVal val="visible"/>
                                      </p:to>
                                    </p:set>
                                    <p:animEffect transition="in" filter="fade">
                                      <p:cBhvr>
                                        <p:cTn id="107" dur="500"/>
                                        <p:tgtEl>
                                          <p:spTgt spid="36">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6">
                                            <p:txEl>
                                              <p:pRg st="1" end="1"/>
                                            </p:txEl>
                                          </p:spTgt>
                                        </p:tgtEl>
                                        <p:attrNameLst>
                                          <p:attrName>style.visibility</p:attrName>
                                        </p:attrNameLst>
                                      </p:cBhvr>
                                      <p:to>
                                        <p:strVal val="visible"/>
                                      </p:to>
                                    </p:set>
                                    <p:animEffect transition="in" filter="fade">
                                      <p:cBhvr>
                                        <p:cTn id="112" dur="500"/>
                                        <p:tgtEl>
                                          <p:spTgt spid="36">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xEl>
                                              <p:pRg st="2" end="2"/>
                                            </p:txEl>
                                          </p:spTgt>
                                        </p:tgtEl>
                                        <p:attrNameLst>
                                          <p:attrName>style.visibility</p:attrName>
                                        </p:attrNameLst>
                                      </p:cBhvr>
                                      <p:to>
                                        <p:strVal val="visible"/>
                                      </p:to>
                                    </p:set>
                                    <p:animEffect transition="in" filter="fade">
                                      <p:cBhvr>
                                        <p:cTn id="11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P spid="11" grpId="0" animBg="1"/>
      <p:bldP spid="12" grpId="0" animBg="1"/>
      <p:bldP spid="13" grpId="0" animBg="1"/>
      <p:bldP spid="14" grpId="0" animBg="1"/>
      <p:bldP spid="15" grpId="0" animBg="1"/>
      <p:bldP spid="16" grpId="0" animBg="1"/>
      <p:bldP spid="17" grpId="0" animBg="1"/>
      <p:bldP spid="6" grpId="0"/>
      <p:bldP spid="18" grpId="0"/>
      <p:bldP spid="22" grpId="0" animBg="1"/>
      <p:bldP spid="28" grpId="0" animBg="1"/>
      <p:bldP spid="44" grpId="0" animBg="1"/>
      <p:bldP spid="45" grpId="0" animBg="1"/>
      <p:bldP spid="46" grpId="0" animBg="1"/>
      <p:bldP spid="36" grpId="0" uiExpand="1" build="p"/>
    </p:bld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3E6DD3-288E-4A5F-B67C-84676214D07E}"/>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57D5CB64-EF97-4014-BA92-C23E905D2BC1}"/>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F9AD5FA8-29F1-4ADF-A839-26D3816AACCB}"/>
              </a:ext>
            </a:extLst>
          </p:cNvPr>
          <p:cNvSpPr>
            <a:spLocks noGrp="1"/>
          </p:cNvSpPr>
          <p:nvPr>
            <p:ph type="sldNum" sz="quarter" idx="12"/>
          </p:nvPr>
        </p:nvSpPr>
        <p:spPr/>
        <p:txBody>
          <a:bodyPr/>
          <a:lstStyle/>
          <a:p>
            <a:fld id="{6C6AE60A-B69C-4790-82F7-3882EDF23186}" type="slidenum">
              <a:rPr lang="en-GB" smtClean="0"/>
              <a:t>16</a:t>
            </a:fld>
            <a:endParaRPr lang="en-GB" dirty="0"/>
          </a:p>
        </p:txBody>
      </p:sp>
      <p:sp>
        <p:nvSpPr>
          <p:cNvPr id="6" name="Title 5">
            <a:extLst>
              <a:ext uri="{FF2B5EF4-FFF2-40B4-BE49-F238E27FC236}">
                <a16:creationId xmlns:a16="http://schemas.microsoft.com/office/drawing/2014/main" id="{E84E98D0-8653-49BA-8D55-13E59960401E}"/>
              </a:ext>
            </a:extLst>
          </p:cNvPr>
          <p:cNvSpPr>
            <a:spLocks noGrp="1"/>
          </p:cNvSpPr>
          <p:nvPr>
            <p:ph type="title"/>
          </p:nvPr>
        </p:nvSpPr>
        <p:spPr>
          <a:xfrm>
            <a:off x="323850" y="620714"/>
            <a:ext cx="11537950" cy="972000"/>
          </a:xfrm>
        </p:spPr>
        <p:txBody>
          <a:bodyPr/>
          <a:lstStyle/>
          <a:p>
            <a:r>
              <a:rPr lang="en-US" dirty="0"/>
              <a:t>Traditional CPU-centric Model</a:t>
            </a:r>
          </a:p>
        </p:txBody>
      </p:sp>
      <p:pic>
        <p:nvPicPr>
          <p:cNvPr id="54" name="Picture 53">
            <a:extLst>
              <a:ext uri="{FF2B5EF4-FFF2-40B4-BE49-F238E27FC236}">
                <a16:creationId xmlns:a16="http://schemas.microsoft.com/office/drawing/2014/main" id="{9E7371D2-7084-453F-AD47-C947A40918B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35" b="7413"/>
          <a:stretch/>
        </p:blipFill>
        <p:spPr>
          <a:xfrm>
            <a:off x="8379619" y="2815225"/>
            <a:ext cx="1225687" cy="1048610"/>
          </a:xfrm>
          <a:prstGeom prst="rect">
            <a:avLst/>
          </a:prstGeom>
        </p:spPr>
      </p:pic>
      <p:sp>
        <p:nvSpPr>
          <p:cNvPr id="55" name="Rectangle: Rounded Corners 54">
            <a:extLst>
              <a:ext uri="{FF2B5EF4-FFF2-40B4-BE49-F238E27FC236}">
                <a16:creationId xmlns:a16="http://schemas.microsoft.com/office/drawing/2014/main" id="{84504DF8-60E3-4D65-9D64-71D8EC0AE018}"/>
              </a:ext>
            </a:extLst>
          </p:cNvPr>
          <p:cNvSpPr/>
          <p:nvPr/>
        </p:nvSpPr>
        <p:spPr>
          <a:xfrm>
            <a:off x="3484164" y="2826672"/>
            <a:ext cx="4317558" cy="3116927"/>
          </a:xfrm>
          <a:prstGeom prst="roundRect">
            <a:avLst>
              <a:gd name="adj" fmla="val 12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Rounded Corners 55">
            <a:extLst>
              <a:ext uri="{FF2B5EF4-FFF2-40B4-BE49-F238E27FC236}">
                <a16:creationId xmlns:a16="http://schemas.microsoft.com/office/drawing/2014/main" id="{925E1A8A-CCB1-40FD-AB91-29B8D56D8481}"/>
              </a:ext>
            </a:extLst>
          </p:cNvPr>
          <p:cNvSpPr/>
          <p:nvPr/>
        </p:nvSpPr>
        <p:spPr>
          <a:xfrm>
            <a:off x="3633250" y="5193433"/>
            <a:ext cx="4019385" cy="549082"/>
          </a:xfrm>
          <a:prstGeom prst="roundRect">
            <a:avLst>
              <a:gd name="adj" fmla="val 6294"/>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Security Monitor (SM)</a:t>
            </a:r>
          </a:p>
        </p:txBody>
      </p:sp>
      <p:sp>
        <p:nvSpPr>
          <p:cNvPr id="60" name="Rectangle: Rounded Corners 59">
            <a:extLst>
              <a:ext uri="{FF2B5EF4-FFF2-40B4-BE49-F238E27FC236}">
                <a16:creationId xmlns:a16="http://schemas.microsoft.com/office/drawing/2014/main" id="{08AF40F6-0829-4D87-909C-66D413AEAA90}"/>
              </a:ext>
            </a:extLst>
          </p:cNvPr>
          <p:cNvSpPr/>
          <p:nvPr/>
        </p:nvSpPr>
        <p:spPr>
          <a:xfrm>
            <a:off x="3409316"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Rounded Corners 60">
            <a:extLst>
              <a:ext uri="{FF2B5EF4-FFF2-40B4-BE49-F238E27FC236}">
                <a16:creationId xmlns:a16="http://schemas.microsoft.com/office/drawing/2014/main" id="{71A9D7F2-08C3-49F1-BDC4-2333A564E0D1}"/>
              </a:ext>
            </a:extLst>
          </p:cNvPr>
          <p:cNvSpPr/>
          <p:nvPr/>
        </p:nvSpPr>
        <p:spPr>
          <a:xfrm rot="5400000">
            <a:off x="4948197" y="2787791"/>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Rounded Corners 61">
            <a:extLst>
              <a:ext uri="{FF2B5EF4-FFF2-40B4-BE49-F238E27FC236}">
                <a16:creationId xmlns:a16="http://schemas.microsoft.com/office/drawing/2014/main" id="{B47EFCEF-08FC-4F84-B388-A6CAEBF43264}"/>
              </a:ext>
            </a:extLst>
          </p:cNvPr>
          <p:cNvSpPr/>
          <p:nvPr/>
        </p:nvSpPr>
        <p:spPr>
          <a:xfrm>
            <a:off x="3633251" y="3031417"/>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USB</a:t>
            </a:r>
          </a:p>
        </p:txBody>
      </p:sp>
      <p:sp>
        <p:nvSpPr>
          <p:cNvPr id="63" name="Rectangle: Rounded Corners 62">
            <a:extLst>
              <a:ext uri="{FF2B5EF4-FFF2-40B4-BE49-F238E27FC236}">
                <a16:creationId xmlns:a16="http://schemas.microsoft.com/office/drawing/2014/main" id="{49268E94-AA31-42DB-B73D-DE6AFA15C389}"/>
              </a:ext>
            </a:extLst>
          </p:cNvPr>
          <p:cNvSpPr/>
          <p:nvPr/>
        </p:nvSpPr>
        <p:spPr>
          <a:xfrm>
            <a:off x="6608003" y="3031417"/>
            <a:ext cx="1039632" cy="616227"/>
          </a:xfrm>
          <a:prstGeom prst="roundRect">
            <a:avLst>
              <a:gd name="adj" fmla="val 5649"/>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PCI</a:t>
            </a:r>
          </a:p>
        </p:txBody>
      </p:sp>
      <p:cxnSp>
        <p:nvCxnSpPr>
          <p:cNvPr id="64" name="Straight Connector 63">
            <a:extLst>
              <a:ext uri="{FF2B5EF4-FFF2-40B4-BE49-F238E27FC236}">
                <a16:creationId xmlns:a16="http://schemas.microsoft.com/office/drawing/2014/main" id="{D67DE6B0-844F-4E44-BED5-7B950B14DCAA}"/>
              </a:ext>
            </a:extLst>
          </p:cNvPr>
          <p:cNvCxnSpPr>
            <a:cxnSpLocks/>
            <a:stCxn id="61" idx="1"/>
            <a:endCxn id="86" idx="2"/>
          </p:cNvCxnSpPr>
          <p:nvPr/>
        </p:nvCxnSpPr>
        <p:spPr>
          <a:xfrm flipV="1">
            <a:off x="5022740" y="2144849"/>
            <a:ext cx="1988" cy="607283"/>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65" name="Picture 64">
            <a:extLst>
              <a:ext uri="{FF2B5EF4-FFF2-40B4-BE49-F238E27FC236}">
                <a16:creationId xmlns:a16="http://schemas.microsoft.com/office/drawing/2014/main" id="{4A07D6F7-C55B-496B-85F9-38DC09C6F2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09356" y="2789400"/>
            <a:ext cx="1100263" cy="1100263"/>
          </a:xfrm>
          <a:prstGeom prst="rect">
            <a:avLst/>
          </a:prstGeom>
        </p:spPr>
      </p:pic>
      <p:sp>
        <p:nvSpPr>
          <p:cNvPr id="81" name="Rectangle: Rounded Corners 80">
            <a:extLst>
              <a:ext uri="{FF2B5EF4-FFF2-40B4-BE49-F238E27FC236}">
                <a16:creationId xmlns:a16="http://schemas.microsoft.com/office/drawing/2014/main" id="{CFB4DCB2-C6F0-4EB4-94CE-AA1522C7C2FA}"/>
              </a:ext>
            </a:extLst>
          </p:cNvPr>
          <p:cNvSpPr/>
          <p:nvPr/>
        </p:nvSpPr>
        <p:spPr>
          <a:xfrm>
            <a:off x="7730131" y="330064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2" name="Straight Connector 81">
            <a:extLst>
              <a:ext uri="{FF2B5EF4-FFF2-40B4-BE49-F238E27FC236}">
                <a16:creationId xmlns:a16="http://schemas.microsoft.com/office/drawing/2014/main" id="{5C17900E-D3DE-4CEE-B010-685C43C35D85}"/>
              </a:ext>
            </a:extLst>
          </p:cNvPr>
          <p:cNvCxnSpPr>
            <a:cxnSpLocks/>
            <a:stCxn id="63" idx="3"/>
            <a:endCxn id="81" idx="1"/>
          </p:cNvCxnSpPr>
          <p:nvPr/>
        </p:nvCxnSpPr>
        <p:spPr>
          <a:xfrm>
            <a:off x="7647635" y="3339531"/>
            <a:ext cx="82496"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663D551F-3034-47FC-893C-C4CFC305E31B}"/>
              </a:ext>
            </a:extLst>
          </p:cNvPr>
          <p:cNvCxnSpPr>
            <a:cxnSpLocks/>
            <a:stCxn id="81" idx="3"/>
            <a:endCxn id="54" idx="1"/>
          </p:cNvCxnSpPr>
          <p:nvPr/>
        </p:nvCxnSpPr>
        <p:spPr>
          <a:xfrm flipV="1">
            <a:off x="7879217" y="3339530"/>
            <a:ext cx="500402" cy="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85" name="Group 84">
            <a:extLst>
              <a:ext uri="{FF2B5EF4-FFF2-40B4-BE49-F238E27FC236}">
                <a16:creationId xmlns:a16="http://schemas.microsoft.com/office/drawing/2014/main" id="{FBD922B7-764F-42A9-A123-3F3D2BB9534D}"/>
              </a:ext>
            </a:extLst>
          </p:cNvPr>
          <p:cNvGrpSpPr/>
          <p:nvPr/>
        </p:nvGrpSpPr>
        <p:grpSpPr>
          <a:xfrm>
            <a:off x="3667042" y="1743307"/>
            <a:ext cx="2715371" cy="401542"/>
            <a:chOff x="3896138" y="1785067"/>
            <a:chExt cx="2715371" cy="401542"/>
          </a:xfrm>
        </p:grpSpPr>
        <p:sp>
          <p:nvSpPr>
            <p:cNvPr id="86" name="Rectangle: Rounded Corners 85">
              <a:extLst>
                <a:ext uri="{FF2B5EF4-FFF2-40B4-BE49-F238E27FC236}">
                  <a16:creationId xmlns:a16="http://schemas.microsoft.com/office/drawing/2014/main" id="{BD2A7A13-E99E-4151-B38E-51C66C7B82BE}"/>
                </a:ext>
              </a:extLst>
            </p:cNvPr>
            <p:cNvSpPr/>
            <p:nvPr/>
          </p:nvSpPr>
          <p:spPr>
            <a:xfrm>
              <a:off x="3896138" y="1785068"/>
              <a:ext cx="2715371" cy="401541"/>
            </a:xfrm>
            <a:prstGeom prst="roundRect">
              <a:avLst>
                <a:gd name="adj" fmla="val 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628248A-D40A-4474-B525-2E3370F79B4C}"/>
                </a:ext>
              </a:extLst>
            </p:cNvPr>
            <p:cNvSpPr/>
            <p:nvPr/>
          </p:nvSpPr>
          <p:spPr>
            <a:xfrm>
              <a:off x="6057912" y="1785067"/>
              <a:ext cx="306690" cy="401541"/>
            </a:xfrm>
            <a:prstGeom prst="rect">
              <a:avLst/>
            </a:prstGeom>
            <a:solidFill>
              <a:srgbClr val="FFE89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8" name="Rectangle 87">
              <a:extLst>
                <a:ext uri="{FF2B5EF4-FFF2-40B4-BE49-F238E27FC236}">
                  <a16:creationId xmlns:a16="http://schemas.microsoft.com/office/drawing/2014/main" id="{C7C29345-B87B-4F35-9C5B-6DD3E9BD60B8}"/>
                </a:ext>
              </a:extLst>
            </p:cNvPr>
            <p:cNvSpPr/>
            <p:nvPr/>
          </p:nvSpPr>
          <p:spPr>
            <a:xfrm>
              <a:off x="4579242" y="1785067"/>
              <a:ext cx="274613" cy="401541"/>
            </a:xfrm>
            <a:prstGeom prst="rect">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5" name="Rectangle 94">
            <a:extLst>
              <a:ext uri="{FF2B5EF4-FFF2-40B4-BE49-F238E27FC236}">
                <a16:creationId xmlns:a16="http://schemas.microsoft.com/office/drawing/2014/main" id="{34C21F8D-72C7-43D8-A883-1A99F2218DC4}"/>
              </a:ext>
            </a:extLst>
          </p:cNvPr>
          <p:cNvSpPr/>
          <p:nvPr/>
        </p:nvSpPr>
        <p:spPr>
          <a:xfrm>
            <a:off x="2391089" y="1743307"/>
            <a:ext cx="1018227" cy="369332"/>
          </a:xfrm>
          <a:prstGeom prst="rect">
            <a:avLst/>
          </a:prstGeom>
        </p:spPr>
        <p:txBody>
          <a:bodyPr wrap="none">
            <a:spAutoFit/>
          </a:bodyPr>
          <a:lstStyle/>
          <a:p>
            <a:r>
              <a:rPr lang="en-US" dirty="0"/>
              <a:t>Memory</a:t>
            </a:r>
          </a:p>
        </p:txBody>
      </p:sp>
      <p:sp>
        <p:nvSpPr>
          <p:cNvPr id="96" name="Rectangle 95">
            <a:extLst>
              <a:ext uri="{FF2B5EF4-FFF2-40B4-BE49-F238E27FC236}">
                <a16:creationId xmlns:a16="http://schemas.microsoft.com/office/drawing/2014/main" id="{6358BE5C-4782-47FA-9871-043F5614BE19}"/>
              </a:ext>
            </a:extLst>
          </p:cNvPr>
          <p:cNvSpPr/>
          <p:nvPr/>
        </p:nvSpPr>
        <p:spPr>
          <a:xfrm>
            <a:off x="5031237" y="5996668"/>
            <a:ext cx="1223413" cy="369332"/>
          </a:xfrm>
          <a:prstGeom prst="rect">
            <a:avLst/>
          </a:prstGeom>
        </p:spPr>
        <p:txBody>
          <a:bodyPr wrap="none">
            <a:spAutoFit/>
          </a:bodyPr>
          <a:lstStyle/>
          <a:p>
            <a:pPr algn="ctr"/>
            <a:r>
              <a:rPr lang="en-US" dirty="0"/>
              <a:t>Processor</a:t>
            </a:r>
          </a:p>
        </p:txBody>
      </p:sp>
      <p:pic>
        <p:nvPicPr>
          <p:cNvPr id="101" name="Picture 100">
            <a:extLst>
              <a:ext uri="{FF2B5EF4-FFF2-40B4-BE49-F238E27FC236}">
                <a16:creationId xmlns:a16="http://schemas.microsoft.com/office/drawing/2014/main" id="{520F3508-9ED5-4596-B240-1C54735451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92" r="8086"/>
          <a:stretch/>
        </p:blipFill>
        <p:spPr>
          <a:xfrm>
            <a:off x="8532019" y="4060764"/>
            <a:ext cx="914400" cy="924521"/>
          </a:xfrm>
          <a:prstGeom prst="rect">
            <a:avLst/>
          </a:prstGeom>
        </p:spPr>
      </p:pic>
      <p:sp>
        <p:nvSpPr>
          <p:cNvPr id="103" name="Rectangle: Rounded Corners 102">
            <a:extLst>
              <a:ext uri="{FF2B5EF4-FFF2-40B4-BE49-F238E27FC236}">
                <a16:creationId xmlns:a16="http://schemas.microsoft.com/office/drawing/2014/main" id="{04FD6EBE-2A60-4B2B-9EDE-CA1B6C88E9EB}"/>
              </a:ext>
            </a:extLst>
          </p:cNvPr>
          <p:cNvSpPr/>
          <p:nvPr/>
        </p:nvSpPr>
        <p:spPr>
          <a:xfrm>
            <a:off x="6608003" y="4212079"/>
            <a:ext cx="1039632" cy="616227"/>
          </a:xfrm>
          <a:prstGeom prst="roundRect">
            <a:avLst>
              <a:gd name="adj" fmla="val 5649"/>
            </a:avLst>
          </a:prstGeom>
          <a:solidFill>
            <a:schemeClr val="bg2">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SATA</a:t>
            </a:r>
          </a:p>
        </p:txBody>
      </p:sp>
      <p:sp>
        <p:nvSpPr>
          <p:cNvPr id="109" name="Rectangle: Rounded Corners 108">
            <a:extLst>
              <a:ext uri="{FF2B5EF4-FFF2-40B4-BE49-F238E27FC236}">
                <a16:creationId xmlns:a16="http://schemas.microsoft.com/office/drawing/2014/main" id="{F9ED6D01-5102-4029-AA41-923254114461}"/>
              </a:ext>
            </a:extLst>
          </p:cNvPr>
          <p:cNvSpPr/>
          <p:nvPr/>
        </p:nvSpPr>
        <p:spPr>
          <a:xfrm>
            <a:off x="7730131" y="4482789"/>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10" name="Straight Connector 109">
            <a:extLst>
              <a:ext uri="{FF2B5EF4-FFF2-40B4-BE49-F238E27FC236}">
                <a16:creationId xmlns:a16="http://schemas.microsoft.com/office/drawing/2014/main" id="{A8A3B3D2-196A-4AFD-AD6F-35C73A4808E3}"/>
              </a:ext>
            </a:extLst>
          </p:cNvPr>
          <p:cNvCxnSpPr>
            <a:cxnSpLocks/>
            <a:stCxn id="109" idx="3"/>
            <a:endCxn id="101" idx="1"/>
          </p:cNvCxnSpPr>
          <p:nvPr/>
        </p:nvCxnSpPr>
        <p:spPr>
          <a:xfrm>
            <a:off x="7879217" y="4521673"/>
            <a:ext cx="652802" cy="13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ABCF0257-C9E9-40C2-A03E-BB8726C37E9E}"/>
              </a:ext>
            </a:extLst>
          </p:cNvPr>
          <p:cNvCxnSpPr>
            <a:cxnSpLocks/>
            <a:stCxn id="103" idx="3"/>
            <a:endCxn id="109" idx="1"/>
          </p:cNvCxnSpPr>
          <p:nvPr/>
        </p:nvCxnSpPr>
        <p:spPr>
          <a:xfrm>
            <a:off x="7647635" y="4520193"/>
            <a:ext cx="82496" cy="148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8" name="Rectangle: Rounded Corners 117">
            <a:extLst>
              <a:ext uri="{FF2B5EF4-FFF2-40B4-BE49-F238E27FC236}">
                <a16:creationId xmlns:a16="http://schemas.microsoft.com/office/drawing/2014/main" id="{B63A835A-0236-48F6-926E-03453293B64B}"/>
              </a:ext>
            </a:extLst>
          </p:cNvPr>
          <p:cNvSpPr/>
          <p:nvPr/>
        </p:nvSpPr>
        <p:spPr>
          <a:xfrm>
            <a:off x="3633250" y="4212079"/>
            <a:ext cx="1039632" cy="616227"/>
          </a:xfrm>
          <a:prstGeom prst="roundRect">
            <a:avLst>
              <a:gd name="adj" fmla="val 5649"/>
            </a:avLst>
          </a:prstGeom>
          <a:solidFill>
            <a:srgbClr val="B4EEC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TB</a:t>
            </a:r>
          </a:p>
        </p:txBody>
      </p:sp>
      <p:cxnSp>
        <p:nvCxnSpPr>
          <p:cNvPr id="119" name="Straight Connector 118">
            <a:extLst>
              <a:ext uri="{FF2B5EF4-FFF2-40B4-BE49-F238E27FC236}">
                <a16:creationId xmlns:a16="http://schemas.microsoft.com/office/drawing/2014/main" id="{FF958D32-2556-48D8-B955-E8EBA6E7391A}"/>
              </a:ext>
            </a:extLst>
          </p:cNvPr>
          <p:cNvCxnSpPr>
            <a:cxnSpLocks/>
            <a:stCxn id="60" idx="3"/>
            <a:endCxn id="62" idx="1"/>
          </p:cNvCxnSpPr>
          <p:nvPr/>
        </p:nvCxnSpPr>
        <p:spPr>
          <a:xfrm flipV="1">
            <a:off x="3558402" y="3339531"/>
            <a:ext cx="74849"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E61BE010-612C-421C-BF5F-146841AF3BC2}"/>
              </a:ext>
            </a:extLst>
          </p:cNvPr>
          <p:cNvSpPr/>
          <p:nvPr/>
        </p:nvSpPr>
        <p:spPr>
          <a:xfrm>
            <a:off x="3409621" y="4481308"/>
            <a:ext cx="149086" cy="77767"/>
          </a:xfrm>
          <a:prstGeom prst="roundRect">
            <a:avLst>
              <a:gd name="adj" fmla="val 0"/>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25" name="Straight Connector 124">
            <a:extLst>
              <a:ext uri="{FF2B5EF4-FFF2-40B4-BE49-F238E27FC236}">
                <a16:creationId xmlns:a16="http://schemas.microsoft.com/office/drawing/2014/main" id="{9C52E7B1-DD01-443E-A26E-099E442BFC9C}"/>
              </a:ext>
            </a:extLst>
          </p:cNvPr>
          <p:cNvCxnSpPr>
            <a:cxnSpLocks/>
            <a:stCxn id="118" idx="1"/>
            <a:endCxn id="124" idx="3"/>
          </p:cNvCxnSpPr>
          <p:nvPr/>
        </p:nvCxnSpPr>
        <p:spPr>
          <a:xfrm flipH="1" flipV="1">
            <a:off x="3558707" y="4520192"/>
            <a:ext cx="74543" cy="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28" name="Picture 127">
            <a:extLst>
              <a:ext uri="{FF2B5EF4-FFF2-40B4-BE49-F238E27FC236}">
                <a16:creationId xmlns:a16="http://schemas.microsoft.com/office/drawing/2014/main" id="{3C346087-04E3-4D55-A6F6-88482452D6F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2048187" y="4109958"/>
            <a:ext cx="1049782" cy="820244"/>
          </a:xfrm>
          <a:prstGeom prst="rect">
            <a:avLst/>
          </a:prstGeom>
        </p:spPr>
      </p:pic>
      <p:cxnSp>
        <p:nvCxnSpPr>
          <p:cNvPr id="129" name="Straight Connector 128">
            <a:extLst>
              <a:ext uri="{FF2B5EF4-FFF2-40B4-BE49-F238E27FC236}">
                <a16:creationId xmlns:a16="http://schemas.microsoft.com/office/drawing/2014/main" id="{C930E118-2E7F-4D46-80FC-58AF144D8F35}"/>
              </a:ext>
            </a:extLst>
          </p:cNvPr>
          <p:cNvCxnSpPr>
            <a:cxnSpLocks/>
            <a:stCxn id="128" idx="3"/>
            <a:endCxn id="124" idx="1"/>
          </p:cNvCxnSpPr>
          <p:nvPr/>
        </p:nvCxnSpPr>
        <p:spPr>
          <a:xfrm>
            <a:off x="3097969" y="4520080"/>
            <a:ext cx="311652" cy="1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3E190312-09A2-4B00-AF8C-1ABA3C6CBB34}"/>
              </a:ext>
            </a:extLst>
          </p:cNvPr>
          <p:cNvGrpSpPr/>
          <p:nvPr/>
        </p:nvGrpSpPr>
        <p:grpSpPr>
          <a:xfrm>
            <a:off x="4693548" y="3031417"/>
            <a:ext cx="1898785" cy="1898785"/>
            <a:chOff x="4693548" y="3031417"/>
            <a:chExt cx="1898785" cy="1898785"/>
          </a:xfrm>
          <a:solidFill>
            <a:schemeClr val="bg1">
              <a:lumMod val="75000"/>
            </a:schemeClr>
          </a:solidFill>
        </p:grpSpPr>
        <p:sp>
          <p:nvSpPr>
            <p:cNvPr id="132" name="Rectangle 131">
              <a:extLst>
                <a:ext uri="{FF2B5EF4-FFF2-40B4-BE49-F238E27FC236}">
                  <a16:creationId xmlns:a16="http://schemas.microsoft.com/office/drawing/2014/main" id="{CF7B4A10-C8A9-4C42-8061-547B79F5843A}"/>
                </a:ext>
              </a:extLst>
            </p:cNvPr>
            <p:cNvSpPr/>
            <p:nvPr/>
          </p:nvSpPr>
          <p:spPr>
            <a:xfrm>
              <a:off x="5546743" y="3031417"/>
              <a:ext cx="192397"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377B2DE-3691-4B4E-9FBD-E17E9E85E4A9}"/>
                </a:ext>
              </a:extLst>
            </p:cNvPr>
            <p:cNvSpPr/>
            <p:nvPr/>
          </p:nvSpPr>
          <p:spPr>
            <a:xfrm rot="16200000">
              <a:off x="5594841" y="2390139"/>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35A922C-BE6F-465C-B76B-E31BE00A6CBE}"/>
                </a:ext>
              </a:extLst>
            </p:cNvPr>
            <p:cNvSpPr/>
            <p:nvPr/>
          </p:nvSpPr>
          <p:spPr>
            <a:xfrm rot="16200000">
              <a:off x="5594841" y="3570800"/>
              <a:ext cx="96199" cy="18987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1517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184905-4866-4D39-A33A-544678FFC0B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62A6BE25-0A17-4145-9A03-AC348B4823D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E852C919-F1FD-41CC-8578-AC12D7CEFE59}"/>
              </a:ext>
            </a:extLst>
          </p:cNvPr>
          <p:cNvSpPr>
            <a:spLocks noGrp="1"/>
          </p:cNvSpPr>
          <p:nvPr>
            <p:ph type="sldNum" sz="quarter" idx="12"/>
          </p:nvPr>
        </p:nvSpPr>
        <p:spPr/>
        <p:txBody>
          <a:bodyPr/>
          <a:lstStyle/>
          <a:p>
            <a:fld id="{6C6AE60A-B69C-4790-82F7-3882EDF23186}" type="slidenum">
              <a:rPr lang="en-GB" smtClean="0"/>
              <a:t>17</a:t>
            </a:fld>
            <a:endParaRPr lang="en-GB" dirty="0"/>
          </a:p>
        </p:txBody>
      </p:sp>
      <p:sp>
        <p:nvSpPr>
          <p:cNvPr id="6" name="Title 5">
            <a:extLst>
              <a:ext uri="{FF2B5EF4-FFF2-40B4-BE49-F238E27FC236}">
                <a16:creationId xmlns:a16="http://schemas.microsoft.com/office/drawing/2014/main" id="{1D5141F4-2C2C-4AA7-A8ED-0958932D2E90}"/>
              </a:ext>
            </a:extLst>
          </p:cNvPr>
          <p:cNvSpPr>
            <a:spLocks noGrp="1"/>
          </p:cNvSpPr>
          <p:nvPr>
            <p:ph type="title"/>
          </p:nvPr>
        </p:nvSpPr>
        <p:spPr/>
        <p:txBody>
          <a:bodyPr/>
          <a:lstStyle/>
          <a:p>
            <a:r>
              <a:rPr lang="en-US" dirty="0"/>
              <a:t>Disaggregated computing</a:t>
            </a:r>
          </a:p>
        </p:txBody>
      </p:sp>
      <p:pic>
        <p:nvPicPr>
          <p:cNvPr id="13314" name="Picture 2" descr="NVIDIA Mellanox Dual-Port 100GbE/Single-Port 200GbE SmartNIC">
            <a:extLst>
              <a:ext uri="{FF2B5EF4-FFF2-40B4-BE49-F238E27FC236}">
                <a16:creationId xmlns:a16="http://schemas.microsoft.com/office/drawing/2014/main" id="{DB82C276-45FC-4A52-87E9-A1C8DBA3BB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34" r="8207"/>
          <a:stretch/>
        </p:blipFill>
        <p:spPr bwMode="auto">
          <a:xfrm>
            <a:off x="8410354" y="1828800"/>
            <a:ext cx="327660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ntroducing NVIDIA HGX A100: The Most Powerful Accelerated ...">
            <a:extLst>
              <a:ext uri="{FF2B5EF4-FFF2-40B4-BE49-F238E27FC236}">
                <a16:creationId xmlns:a16="http://schemas.microsoft.com/office/drawing/2014/main" id="{994F4605-3D83-4B01-9444-9004BEAC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 y="1905000"/>
            <a:ext cx="4038600" cy="2686528"/>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Dell EMC SC5020 Storage Array">
            <a:extLst>
              <a:ext uri="{FF2B5EF4-FFF2-40B4-BE49-F238E27FC236}">
                <a16:creationId xmlns:a16="http://schemas.microsoft.com/office/drawing/2014/main" id="{49B84608-B267-4305-8B55-66B1E0F15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348" b="27979"/>
          <a:stretch/>
        </p:blipFill>
        <p:spPr bwMode="auto">
          <a:xfrm>
            <a:off x="4270448" y="2575560"/>
            <a:ext cx="3647929"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CF071A2-5A07-468E-97C3-69A1E85E1C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419" y="5105400"/>
            <a:ext cx="990600" cy="9906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94456F8-7F47-4288-B746-7BFD739CE179}"/>
                  </a:ext>
                </a:extLst>
              </p:cNvPr>
              <p:cNvSpPr txBox="1"/>
              <p:nvPr/>
            </p:nvSpPr>
            <p:spPr>
              <a:xfrm>
                <a:off x="4303627" y="5416034"/>
                <a:ext cx="4046301" cy="400110"/>
              </a:xfrm>
              <a:prstGeom prst="rect">
                <a:avLst/>
              </a:prstGeom>
              <a:noFill/>
            </p:spPr>
            <p:txBody>
              <a:bodyPr wrap="none" rtlCol="0">
                <a:spAutoFit/>
              </a:bodyPr>
              <a:lstStyle/>
              <a:p>
                <a:r>
                  <a:rPr lang="en-US" sz="2000" dirty="0"/>
                  <a:t>Central executioner </a:t>
                </a:r>
                <a14:m>
                  <m:oMath xmlns:m="http://schemas.openxmlformats.org/officeDocument/2006/math">
                    <m:r>
                      <a:rPr lang="en-US" sz="2000" b="0" i="1" smtClean="0">
                        <a:latin typeface="Cambria Math" panose="02040503050406030204" pitchFamily="18" charset="0"/>
                      </a:rPr>
                      <m:t>→</m:t>
                    </m:r>
                  </m:oMath>
                </a14:m>
                <a:r>
                  <a:rPr lang="en-US" sz="2000" dirty="0"/>
                  <a:t> coordinator</a:t>
                </a:r>
              </a:p>
            </p:txBody>
          </p:sp>
        </mc:Choice>
        <mc:Fallback xmlns="">
          <p:sp>
            <p:nvSpPr>
              <p:cNvPr id="8" name="TextBox 7">
                <a:extLst>
                  <a:ext uri="{FF2B5EF4-FFF2-40B4-BE49-F238E27FC236}">
                    <a16:creationId xmlns:a16="http://schemas.microsoft.com/office/drawing/2014/main" id="{594456F8-7F47-4288-B746-7BFD739CE179}"/>
                  </a:ext>
                </a:extLst>
              </p:cNvPr>
              <p:cNvSpPr txBox="1">
                <a:spLocks noRot="1" noChangeAspect="1" noMove="1" noResize="1" noEditPoints="1" noAdjustHandles="1" noChangeArrowheads="1" noChangeShapeType="1" noTextEdit="1"/>
              </p:cNvSpPr>
              <p:nvPr/>
            </p:nvSpPr>
            <p:spPr>
              <a:xfrm>
                <a:off x="4303627" y="5416034"/>
                <a:ext cx="4046301" cy="400110"/>
              </a:xfrm>
              <a:prstGeom prst="rect">
                <a:avLst/>
              </a:prstGeom>
              <a:blipFill>
                <a:blip r:embed="rId6"/>
                <a:stretch>
                  <a:fillRect l="-1657" t="-6061" r="-753" b="-2727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DE9F3D7-02CD-49DB-AA72-E5DAD833AF68}"/>
              </a:ext>
            </a:extLst>
          </p:cNvPr>
          <p:cNvSpPr txBox="1"/>
          <p:nvPr/>
        </p:nvSpPr>
        <p:spPr>
          <a:xfrm>
            <a:off x="9601189" y="6037231"/>
            <a:ext cx="2379177" cy="200055"/>
          </a:xfrm>
          <a:prstGeom prst="rect">
            <a:avLst/>
          </a:prstGeom>
          <a:noFill/>
        </p:spPr>
        <p:txBody>
          <a:bodyPr wrap="none" rtlCol="0">
            <a:spAutoFit/>
          </a:bodyPr>
          <a:lstStyle/>
          <a:p>
            <a:r>
              <a:rPr lang="en-US" sz="700" dirty="0"/>
              <a:t>Images are from </a:t>
            </a:r>
            <a:r>
              <a:rPr lang="en-US" sz="700" dirty="0" err="1"/>
              <a:t>nVidia</a:t>
            </a:r>
            <a:r>
              <a:rPr lang="en-US" sz="700" dirty="0"/>
              <a:t>, Dell, Mellanox official websites</a:t>
            </a:r>
          </a:p>
        </p:txBody>
      </p:sp>
    </p:spTree>
    <p:extLst>
      <p:ext uri="{BB962C8B-B14F-4D97-AF65-F5344CB8AC3E}">
        <p14:creationId xmlns:p14="http://schemas.microsoft.com/office/powerpoint/2010/main" val="3272867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18</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5374958" y="2430573"/>
            <a:ext cx="2547461" cy="1931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47" name="Picture 46">
            <a:extLst>
              <a:ext uri="{FF2B5EF4-FFF2-40B4-BE49-F238E27FC236}">
                <a16:creationId xmlns:a16="http://schemas.microsoft.com/office/drawing/2014/main" id="{4DC77533-88BE-460B-A49C-EACAF486B5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9012" y="5698216"/>
            <a:ext cx="480026" cy="480026"/>
          </a:xfrm>
          <a:prstGeom prst="rect">
            <a:avLst/>
          </a:prstGeom>
        </p:spPr>
      </p:pic>
    </p:spTree>
    <p:extLst>
      <p:ext uri="{BB962C8B-B14F-4D97-AF65-F5344CB8AC3E}">
        <p14:creationId xmlns:p14="http://schemas.microsoft.com/office/powerpoint/2010/main" val="2141425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p:bldP spid="38" grpId="0" animBg="1"/>
      <p:bldP spid="39" grpId="0"/>
      <p:bldP spid="34" grpId="0" animBg="1"/>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19</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4493985" y="5237735"/>
            <a:ext cx="548172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sp>
        <p:nvSpPr>
          <p:cNvPr id="32" name="Rectangle 31">
            <a:extLst>
              <a:ext uri="{FF2B5EF4-FFF2-40B4-BE49-F238E27FC236}">
                <a16:creationId xmlns:a16="http://schemas.microsoft.com/office/drawing/2014/main" id="{DBFC2244-1836-4DB4-B2CC-575D7E2CD91D}"/>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1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2</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Tree>
    <p:extLst>
      <p:ext uri="{BB962C8B-B14F-4D97-AF65-F5344CB8AC3E}">
        <p14:creationId xmlns:p14="http://schemas.microsoft.com/office/powerpoint/2010/main" val="2086347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20</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6712022-9902-4C63-948D-9487C25A4A72}"/>
              </a:ext>
            </a:extLst>
          </p:cNvPr>
          <p:cNvSpPr/>
          <p:nvPr/>
        </p:nvSpPr>
        <p:spPr>
          <a:xfrm>
            <a:off x="2920155" y="5237735"/>
            <a:ext cx="887464" cy="8385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sp>
        <p:nvSpPr>
          <p:cNvPr id="40" name="Rectangle 39">
            <a:extLst>
              <a:ext uri="{FF2B5EF4-FFF2-40B4-BE49-F238E27FC236}">
                <a16:creationId xmlns:a16="http://schemas.microsoft.com/office/drawing/2014/main" id="{0E5B4000-3C04-4CB8-9D0E-5F98A97754FC}"/>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D7C46B-9BD6-4EC3-9FFA-47E205F6B794}"/>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21</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5" name="Rectangle 54">
            <a:extLst>
              <a:ext uri="{FF2B5EF4-FFF2-40B4-BE49-F238E27FC236}">
                <a16:creationId xmlns:a16="http://schemas.microsoft.com/office/drawing/2014/main" id="{FE7098EE-EDC7-410B-B27D-9FBC0618BA79}"/>
              </a:ext>
            </a:extLst>
          </p:cNvPr>
          <p:cNvSpPr/>
          <p:nvPr/>
        </p:nvSpPr>
        <p:spPr>
          <a:xfrm>
            <a:off x="538169" y="1219200"/>
            <a:ext cx="7993850"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0270726-0F77-4EDD-8EBE-E1F826A3A61E}"/>
              </a:ext>
            </a:extLst>
          </p:cNvPr>
          <p:cNvSpPr/>
          <p:nvPr/>
        </p:nvSpPr>
        <p:spPr>
          <a:xfrm>
            <a:off x="3689638" y="6213987"/>
            <a:ext cx="4558692" cy="554515"/>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C92B77A-A945-41F8-BC95-2B2632F897EE}"/>
              </a:ext>
            </a:extLst>
          </p:cNvPr>
          <p:cNvSpPr/>
          <p:nvPr/>
        </p:nvSpPr>
        <p:spPr>
          <a:xfrm>
            <a:off x="4273" y="4938212"/>
            <a:ext cx="2078069" cy="161498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3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22</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Thesis Contribution</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48" name="Rectangle 47">
            <a:extLst>
              <a:ext uri="{FF2B5EF4-FFF2-40B4-BE49-F238E27FC236}">
                <a16:creationId xmlns:a16="http://schemas.microsoft.com/office/drawing/2014/main" id="{FF724086-D904-4F1C-83AE-6C7D479E9E09}"/>
              </a:ext>
            </a:extLst>
          </p:cNvPr>
          <p:cNvSpPr/>
          <p:nvPr/>
        </p:nvSpPr>
        <p:spPr>
          <a:xfrm>
            <a:off x="2529261" y="2489095"/>
            <a:ext cx="1918985" cy="1667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2FC733E-D67F-4051-9784-EC2D69B0D49A}"/>
              </a:ext>
            </a:extLst>
          </p:cNvPr>
          <p:cNvSpPr/>
          <p:nvPr/>
        </p:nvSpPr>
        <p:spPr>
          <a:xfrm>
            <a:off x="10391049" y="3638295"/>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1704F60-D8D8-47DE-907C-101CB36E2FA9}"/>
              </a:ext>
            </a:extLst>
          </p:cNvPr>
          <p:cNvSpPr/>
          <p:nvPr/>
        </p:nvSpPr>
        <p:spPr>
          <a:xfrm>
            <a:off x="5712619" y="2489094"/>
            <a:ext cx="1966555" cy="18753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2F1616A-F7B1-4F54-99F4-F890B6254C7C}"/>
              </a:ext>
            </a:extLst>
          </p:cNvPr>
          <p:cNvSpPr/>
          <p:nvPr/>
        </p:nvSpPr>
        <p:spPr>
          <a:xfrm>
            <a:off x="10391049" y="2023458"/>
            <a:ext cx="1443688" cy="12023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Tree>
    <p:extLst>
      <p:ext uri="{BB962C8B-B14F-4D97-AF65-F5344CB8AC3E}">
        <p14:creationId xmlns:p14="http://schemas.microsoft.com/office/powerpoint/2010/main" val="139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D52FF99E-5B9B-4FDB-84DB-542E0E187DD0}" type="datetime1">
              <a:rPr lang="en-US" smtClean="0"/>
              <a:t>3/5/2021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23</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Thesis contribution</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Assertion on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pic>
        <p:nvPicPr>
          <p:cNvPr id="7" name="Picture 6">
            <a:extLst>
              <a:ext uri="{FF2B5EF4-FFF2-40B4-BE49-F238E27FC236}">
                <a16:creationId xmlns:a16="http://schemas.microsoft.com/office/drawing/2014/main" id="{F221EABB-B259-4C9F-BE45-0B2546800344}"/>
              </a:ext>
            </a:extLst>
          </p:cNvPr>
          <p:cNvPicPr>
            <a:picLocks noChangeAspect="1"/>
          </p:cNvPicPr>
          <p:nvPr/>
        </p:nvPicPr>
        <p:blipFill>
          <a:blip r:embed="rId3"/>
          <a:stretch>
            <a:fillRect/>
          </a:stretch>
        </p:blipFill>
        <p:spPr>
          <a:xfrm>
            <a:off x="7770019" y="2209800"/>
            <a:ext cx="2770719" cy="1878846"/>
          </a:xfrm>
          <a:prstGeom prst="rect">
            <a:avLst/>
          </a:prstGeom>
        </p:spPr>
      </p:pic>
      <p:pic>
        <p:nvPicPr>
          <p:cNvPr id="8" name="Picture 7">
            <a:extLst>
              <a:ext uri="{FF2B5EF4-FFF2-40B4-BE49-F238E27FC236}">
                <a16:creationId xmlns:a16="http://schemas.microsoft.com/office/drawing/2014/main" id="{2CDCB449-8D9B-4650-9E08-D492C606441C}"/>
              </a:ext>
            </a:extLst>
          </p:cNvPr>
          <p:cNvPicPr>
            <a:picLocks noChangeAspect="1"/>
          </p:cNvPicPr>
          <p:nvPr/>
        </p:nvPicPr>
        <p:blipFill>
          <a:blip r:embed="rId4"/>
          <a:stretch>
            <a:fillRect/>
          </a:stretch>
        </p:blipFill>
        <p:spPr>
          <a:xfrm>
            <a:off x="7586972" y="2116045"/>
            <a:ext cx="3136812" cy="2066355"/>
          </a:xfrm>
          <a:prstGeom prst="rect">
            <a:avLst/>
          </a:prstGeom>
        </p:spPr>
      </p:pic>
      <p:pic>
        <p:nvPicPr>
          <p:cNvPr id="11" name="Picture 10">
            <a:extLst>
              <a:ext uri="{FF2B5EF4-FFF2-40B4-BE49-F238E27FC236}">
                <a16:creationId xmlns:a16="http://schemas.microsoft.com/office/drawing/2014/main" id="{ECF6CEBA-5F4F-4B87-B2F5-2F89745F3659}"/>
              </a:ext>
            </a:extLst>
          </p:cNvPr>
          <p:cNvPicPr>
            <a:picLocks noChangeAspect="1"/>
          </p:cNvPicPr>
          <p:nvPr/>
        </p:nvPicPr>
        <p:blipFill>
          <a:blip r:embed="rId5"/>
          <a:stretch>
            <a:fillRect/>
          </a:stretch>
        </p:blipFill>
        <p:spPr>
          <a:xfrm>
            <a:off x="7586871" y="2209800"/>
            <a:ext cx="3154948" cy="1981200"/>
          </a:xfrm>
          <a:prstGeom prst="rect">
            <a:avLst/>
          </a:prstGeom>
        </p:spPr>
      </p:pic>
      <p:pic>
        <p:nvPicPr>
          <p:cNvPr id="12" name="Picture 11">
            <a:extLst>
              <a:ext uri="{FF2B5EF4-FFF2-40B4-BE49-F238E27FC236}">
                <a16:creationId xmlns:a16="http://schemas.microsoft.com/office/drawing/2014/main" id="{69E6EE3C-8378-44E3-A86F-C7BA3D5EB4DA}"/>
              </a:ext>
            </a:extLst>
          </p:cNvPr>
          <p:cNvPicPr>
            <a:picLocks noChangeAspect="1"/>
          </p:cNvPicPr>
          <p:nvPr/>
        </p:nvPicPr>
        <p:blipFill>
          <a:blip r:embed="rId6"/>
          <a:stretch>
            <a:fillRect/>
          </a:stretch>
        </p:blipFill>
        <p:spPr>
          <a:xfrm>
            <a:off x="7465219" y="2257400"/>
            <a:ext cx="3732483" cy="1981200"/>
          </a:xfrm>
          <a:prstGeom prst="rect">
            <a:avLst/>
          </a:prstGeom>
        </p:spPr>
      </p:pic>
      <p:pic>
        <p:nvPicPr>
          <p:cNvPr id="13" name="Picture 12">
            <a:extLst>
              <a:ext uri="{FF2B5EF4-FFF2-40B4-BE49-F238E27FC236}">
                <a16:creationId xmlns:a16="http://schemas.microsoft.com/office/drawing/2014/main" id="{0107E262-F8B8-4AA1-883A-F88000483C8E}"/>
              </a:ext>
            </a:extLst>
          </p:cNvPr>
          <p:cNvPicPr>
            <a:picLocks noChangeAspect="1"/>
          </p:cNvPicPr>
          <p:nvPr/>
        </p:nvPicPr>
        <p:blipFill>
          <a:blip r:embed="rId7"/>
          <a:stretch>
            <a:fillRect/>
          </a:stretch>
        </p:blipFill>
        <p:spPr>
          <a:xfrm>
            <a:off x="6931819" y="2259722"/>
            <a:ext cx="4886324" cy="1966447"/>
          </a:xfrm>
          <a:prstGeom prst="rect">
            <a:avLst/>
          </a:prstGeom>
        </p:spPr>
      </p:pic>
      <p:pic>
        <p:nvPicPr>
          <p:cNvPr id="14" name="Picture 13">
            <a:extLst>
              <a:ext uri="{FF2B5EF4-FFF2-40B4-BE49-F238E27FC236}">
                <a16:creationId xmlns:a16="http://schemas.microsoft.com/office/drawing/2014/main" id="{0AF22B9F-4984-47CD-8CC8-FE47DE22B0BC}"/>
              </a:ext>
            </a:extLst>
          </p:cNvPr>
          <p:cNvPicPr>
            <a:picLocks noChangeAspect="1"/>
          </p:cNvPicPr>
          <p:nvPr/>
        </p:nvPicPr>
        <p:blipFill>
          <a:blip r:embed="rId8"/>
          <a:stretch>
            <a:fillRect/>
          </a:stretch>
        </p:blipFill>
        <p:spPr>
          <a:xfrm>
            <a:off x="7449711" y="2177765"/>
            <a:ext cx="3701482" cy="2076075"/>
          </a:xfrm>
          <a:prstGeom prst="rect">
            <a:avLst/>
          </a:prstGeom>
        </p:spPr>
      </p:pic>
      <p:sp>
        <p:nvSpPr>
          <p:cNvPr id="48" name="Footer Placeholder 3">
            <a:extLst>
              <a:ext uri="{FF2B5EF4-FFF2-40B4-BE49-F238E27FC236}">
                <a16:creationId xmlns:a16="http://schemas.microsoft.com/office/drawing/2014/main" id="{82AAF928-E68C-470B-BE3A-475E05183C86}"/>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2514099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1" end="1"/>
                                            </p:txEl>
                                          </p:spTgt>
                                        </p:tgtEl>
                                        <p:attrNameLst>
                                          <p:attrName>style.visibility</p:attrName>
                                        </p:attrNameLst>
                                      </p:cBhvr>
                                      <p:to>
                                        <p:strVal val="visible"/>
                                      </p:to>
                                    </p:set>
                                    <p:animEffect transition="in" filter="fade">
                                      <p:cBhvr>
                                        <p:cTn id="10" dur="500"/>
                                        <p:tgtEl>
                                          <p:spTgt spid="41">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1">
                                            <p:txEl>
                                              <p:pRg st="2" end="2"/>
                                            </p:txEl>
                                          </p:spTgt>
                                        </p:tgtEl>
                                        <p:attrNameLst>
                                          <p:attrName>style.visibility</p:attrName>
                                        </p:attrNameLst>
                                      </p:cBhvr>
                                      <p:to>
                                        <p:strVal val="visible"/>
                                      </p:to>
                                    </p:set>
                                    <p:animEffect transition="in" filter="fade">
                                      <p:cBhvr>
                                        <p:cTn id="23" dur="500"/>
                                        <p:tgtEl>
                                          <p:spTgt spid="41">
                                            <p:txEl>
                                              <p:pRg st="2" end="2"/>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1">
                                            <p:txEl>
                                              <p:pRg st="3" end="3"/>
                                            </p:txEl>
                                          </p:spTgt>
                                        </p:tgtEl>
                                        <p:attrNameLst>
                                          <p:attrName>style.visibility</p:attrName>
                                        </p:attrNameLst>
                                      </p:cBhvr>
                                      <p:to>
                                        <p:strVal val="visible"/>
                                      </p:to>
                                    </p:set>
                                    <p:animEffect transition="in" filter="fade">
                                      <p:cBhvr>
                                        <p:cTn id="36" dur="500"/>
                                        <p:tgtEl>
                                          <p:spTgt spid="41">
                                            <p:txEl>
                                              <p:pRg st="3" end="3"/>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xEl>
                                              <p:pRg st="4" end="4"/>
                                            </p:txEl>
                                          </p:spTgt>
                                        </p:tgtEl>
                                        <p:attrNameLst>
                                          <p:attrName>style.visibility</p:attrName>
                                        </p:attrNameLst>
                                      </p:cBhvr>
                                      <p:to>
                                        <p:strVal val="visible"/>
                                      </p:to>
                                    </p:set>
                                    <p:animEffect transition="in" filter="fade">
                                      <p:cBhvr>
                                        <p:cTn id="39" dur="500"/>
                                        <p:tgtEl>
                                          <p:spTgt spid="41">
                                            <p:txEl>
                                              <p:pRg st="4" end="4"/>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41">
                                            <p:txEl>
                                              <p:pRg st="5" end="5"/>
                                            </p:txEl>
                                          </p:spTgt>
                                        </p:tgtEl>
                                        <p:attrNameLst>
                                          <p:attrName>style.visibility</p:attrName>
                                        </p:attrNameLst>
                                      </p:cBhvr>
                                      <p:to>
                                        <p:strVal val="visible"/>
                                      </p:to>
                                    </p:set>
                                    <p:animEffect transition="in" filter="fade">
                                      <p:cBhvr>
                                        <p:cTn id="52" dur="500"/>
                                        <p:tgtEl>
                                          <p:spTgt spid="41">
                                            <p:txEl>
                                              <p:pRg st="5" end="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xEl>
                                              <p:pRg st="6" end="6"/>
                                            </p:txEl>
                                          </p:spTgt>
                                        </p:tgtEl>
                                        <p:attrNameLst>
                                          <p:attrName>style.visibility</p:attrName>
                                        </p:attrNameLst>
                                      </p:cBhvr>
                                      <p:to>
                                        <p:strVal val="visible"/>
                                      </p:to>
                                    </p:set>
                                    <p:animEffect transition="in" filter="fade">
                                      <p:cBhvr>
                                        <p:cTn id="55" dur="500"/>
                                        <p:tgtEl>
                                          <p:spTgt spid="41">
                                            <p:txEl>
                                              <p:pRg st="6" end="6"/>
                                            </p:txEl>
                                          </p:spTgt>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41">
                                            <p:txEl>
                                              <p:pRg st="7" end="7"/>
                                            </p:txEl>
                                          </p:spTgt>
                                        </p:tgtEl>
                                        <p:attrNameLst>
                                          <p:attrName>style.visibility</p:attrName>
                                        </p:attrNameLst>
                                      </p:cBhvr>
                                      <p:to>
                                        <p:strVal val="visible"/>
                                      </p:to>
                                    </p:set>
                                    <p:animEffect transition="in" filter="fade">
                                      <p:cBhvr>
                                        <p:cTn id="68" dur="500"/>
                                        <p:tgtEl>
                                          <p:spTgt spid="41">
                                            <p:txEl>
                                              <p:pRg st="7" end="7"/>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
                                            <p:txEl>
                                              <p:pRg st="8" end="8"/>
                                            </p:txEl>
                                          </p:spTgt>
                                        </p:tgtEl>
                                        <p:attrNameLst>
                                          <p:attrName>style.visibility</p:attrName>
                                        </p:attrNameLst>
                                      </p:cBhvr>
                                      <p:to>
                                        <p:strVal val="visible"/>
                                      </p:to>
                                    </p:set>
                                    <p:animEffect transition="in" filter="fade">
                                      <p:cBhvr>
                                        <p:cTn id="71" dur="500"/>
                                        <p:tgtEl>
                                          <p:spTgt spid="41">
                                            <p:txEl>
                                              <p:pRg st="8" end="8"/>
                                            </p:txEl>
                                          </p:spTgt>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3"/>
                                        </p:tgtEl>
                                      </p:cBhvr>
                                    </p:animEffect>
                                    <p:set>
                                      <p:cBhvr>
                                        <p:cTn id="80" dur="1" fill="hold">
                                          <p:stCondLst>
                                            <p:cond delay="499"/>
                                          </p:stCondLst>
                                        </p:cTn>
                                        <p:tgtEl>
                                          <p:spTgt spid="13"/>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41">
                                            <p:txEl>
                                              <p:pRg st="9" end="9"/>
                                            </p:txEl>
                                          </p:spTgt>
                                        </p:tgtEl>
                                        <p:attrNameLst>
                                          <p:attrName>style.visibility</p:attrName>
                                        </p:attrNameLst>
                                      </p:cBhvr>
                                      <p:to>
                                        <p:strVal val="visible"/>
                                      </p:to>
                                    </p:set>
                                    <p:animEffect transition="in" filter="fade">
                                      <p:cBhvr>
                                        <p:cTn id="84" dur="500"/>
                                        <p:tgtEl>
                                          <p:spTgt spid="41">
                                            <p:txEl>
                                              <p:pRg st="9" end="9"/>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xEl>
                                              <p:pRg st="10" end="10"/>
                                            </p:txEl>
                                          </p:spTgt>
                                        </p:tgtEl>
                                        <p:attrNameLst>
                                          <p:attrName>style.visibility</p:attrName>
                                        </p:attrNameLst>
                                      </p:cBhvr>
                                      <p:to>
                                        <p:strVal val="visible"/>
                                      </p:to>
                                    </p:set>
                                    <p:animEffect transition="in" filter="fade">
                                      <p:cBhvr>
                                        <p:cTn id="87" dur="500"/>
                                        <p:tgtEl>
                                          <p:spTgt spid="41">
                                            <p:txEl>
                                              <p:pRg st="10" end="10"/>
                                            </p:txEl>
                                          </p:spTgt>
                                        </p:tgtEl>
                                      </p:cBhvr>
                                    </p:animEffect>
                                  </p:childTnLst>
                                </p:cTn>
                              </p:par>
                            </p:childTnLst>
                          </p:cTn>
                        </p:par>
                        <p:par>
                          <p:cTn id="88" fill="hold">
                            <p:stCondLst>
                              <p:cond delay="1000"/>
                            </p:stCondLst>
                            <p:childTnLst>
                              <p:par>
                                <p:cTn id="89" presetID="10" presetClass="entr" presetSubtype="0" fill="hold" nodeType="after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2A5DD5-ED99-4ADF-919D-847247C81DDE}"/>
              </a:ext>
            </a:extLst>
          </p:cNvPr>
          <p:cNvSpPr>
            <a:spLocks noGrp="1"/>
          </p:cNvSpPr>
          <p:nvPr>
            <p:ph idx="1"/>
          </p:nvPr>
        </p:nvSpPr>
        <p:spPr/>
        <p:txBody>
          <a:bodyPr/>
          <a:lstStyle/>
          <a:p>
            <a:r>
              <a:rPr lang="en-US" dirty="0"/>
              <a:t>Fast off-chain payments</a:t>
            </a:r>
          </a:p>
          <a:p>
            <a:pPr lvl="1"/>
            <a:r>
              <a:rPr lang="en-US" dirty="0"/>
              <a:t>Snappy (NDSS 2020)</a:t>
            </a:r>
          </a:p>
          <a:p>
            <a:r>
              <a:rPr lang="en-US" dirty="0"/>
              <a:t>Anonymous communication</a:t>
            </a:r>
          </a:p>
          <a:p>
            <a:pPr lvl="1"/>
            <a:r>
              <a:rPr lang="en-US" dirty="0"/>
              <a:t>CoverUp (NSDI 2019)</a:t>
            </a:r>
          </a:p>
          <a:p>
            <a:r>
              <a:rPr lang="en-US" dirty="0"/>
              <a:t>Monitoring of type-state properties</a:t>
            </a:r>
          </a:p>
          <a:p>
            <a:pPr lvl="1"/>
            <a:r>
              <a:rPr lang="en-US" dirty="0"/>
              <a:t>Metis (RV 2018)</a:t>
            </a:r>
          </a:p>
          <a:p>
            <a:r>
              <a:rPr lang="en-US" dirty="0"/>
              <a:t>Rollback protection for SGX</a:t>
            </a:r>
          </a:p>
          <a:p>
            <a:pPr lvl="1"/>
            <a:r>
              <a:rPr lang="en-US" dirty="0"/>
              <a:t>ROTE (USENIX 2017)</a:t>
            </a:r>
          </a:p>
        </p:txBody>
      </p:sp>
      <p:sp>
        <p:nvSpPr>
          <p:cNvPr id="3" name="Date Placeholder 2">
            <a:extLst>
              <a:ext uri="{FF2B5EF4-FFF2-40B4-BE49-F238E27FC236}">
                <a16:creationId xmlns:a16="http://schemas.microsoft.com/office/drawing/2014/main" id="{7BE8F9D7-5B2A-474A-B965-567BF73B4513}"/>
              </a:ext>
            </a:extLst>
          </p:cNvPr>
          <p:cNvSpPr>
            <a:spLocks noGrp="1"/>
          </p:cNvSpPr>
          <p:nvPr>
            <p:ph type="dt" sz="half" idx="10"/>
          </p:nvPr>
        </p:nvSpPr>
        <p:spPr/>
        <p:txBody>
          <a:bodyPr/>
          <a:lstStyle/>
          <a:p>
            <a:fld id="{E410B1B2-7CE2-46AE-B3E9-F7BB5D02C9ED}" type="datetime1">
              <a:rPr lang="en-US" smtClean="0"/>
              <a:t>3/5/2021</a:t>
            </a:fld>
            <a:endParaRPr lang="en-GB" dirty="0"/>
          </a:p>
        </p:txBody>
      </p:sp>
      <p:sp>
        <p:nvSpPr>
          <p:cNvPr id="4" name="Footer Placeholder 3">
            <a:extLst>
              <a:ext uri="{FF2B5EF4-FFF2-40B4-BE49-F238E27FC236}">
                <a16:creationId xmlns:a16="http://schemas.microsoft.com/office/drawing/2014/main" id="{4D45AE49-6FD6-46C7-9663-71A3ED8D5E1F}"/>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80DF9DDC-8046-41FE-BE12-72EEB2C232B3}"/>
              </a:ext>
            </a:extLst>
          </p:cNvPr>
          <p:cNvSpPr>
            <a:spLocks noGrp="1"/>
          </p:cNvSpPr>
          <p:nvPr>
            <p:ph type="sldNum" sz="quarter" idx="12"/>
          </p:nvPr>
        </p:nvSpPr>
        <p:spPr/>
        <p:txBody>
          <a:bodyPr/>
          <a:lstStyle/>
          <a:p>
            <a:fld id="{6C6AE60A-B69C-4790-82F7-3882EDF23186}" type="slidenum">
              <a:rPr lang="en-GB" smtClean="0"/>
              <a:t>24</a:t>
            </a:fld>
            <a:endParaRPr lang="en-GB" dirty="0"/>
          </a:p>
        </p:txBody>
      </p:sp>
      <p:sp>
        <p:nvSpPr>
          <p:cNvPr id="6" name="Title 5">
            <a:extLst>
              <a:ext uri="{FF2B5EF4-FFF2-40B4-BE49-F238E27FC236}">
                <a16:creationId xmlns:a16="http://schemas.microsoft.com/office/drawing/2014/main" id="{01ABC681-2FF4-4919-8E93-4001D1121E06}"/>
              </a:ext>
            </a:extLst>
          </p:cNvPr>
          <p:cNvSpPr>
            <a:spLocks noGrp="1"/>
          </p:cNvSpPr>
          <p:nvPr>
            <p:ph type="title"/>
          </p:nvPr>
        </p:nvSpPr>
        <p:spPr/>
        <p:txBody>
          <a:bodyPr/>
          <a:lstStyle/>
          <a:p>
            <a:r>
              <a:rPr lang="en-US" dirty="0"/>
              <a:t>Other contributions</a:t>
            </a:r>
          </a:p>
        </p:txBody>
      </p:sp>
      <p:pic>
        <p:nvPicPr>
          <p:cNvPr id="7" name="Picture 6">
            <a:extLst>
              <a:ext uri="{FF2B5EF4-FFF2-40B4-BE49-F238E27FC236}">
                <a16:creationId xmlns:a16="http://schemas.microsoft.com/office/drawing/2014/main" id="{82E8853D-A0FF-4E12-A0DE-1056EB6C2BFF}"/>
              </a:ext>
            </a:extLst>
          </p:cNvPr>
          <p:cNvPicPr>
            <a:picLocks noChangeAspect="1"/>
          </p:cNvPicPr>
          <p:nvPr/>
        </p:nvPicPr>
        <p:blipFill>
          <a:blip r:embed="rId2"/>
          <a:stretch>
            <a:fillRect/>
          </a:stretch>
        </p:blipFill>
        <p:spPr>
          <a:xfrm>
            <a:off x="7160419" y="1981200"/>
            <a:ext cx="3922644" cy="2438400"/>
          </a:xfrm>
          <a:prstGeom prst="rect">
            <a:avLst/>
          </a:prstGeom>
        </p:spPr>
      </p:pic>
      <p:pic>
        <p:nvPicPr>
          <p:cNvPr id="8" name="Picture 7">
            <a:extLst>
              <a:ext uri="{FF2B5EF4-FFF2-40B4-BE49-F238E27FC236}">
                <a16:creationId xmlns:a16="http://schemas.microsoft.com/office/drawing/2014/main" id="{21032CD9-7F19-4C87-9814-9F4FD4A6D29F}"/>
              </a:ext>
            </a:extLst>
          </p:cNvPr>
          <p:cNvPicPr>
            <a:picLocks noChangeAspect="1"/>
          </p:cNvPicPr>
          <p:nvPr/>
        </p:nvPicPr>
        <p:blipFill>
          <a:blip r:embed="rId3"/>
          <a:stretch>
            <a:fillRect/>
          </a:stretch>
        </p:blipFill>
        <p:spPr>
          <a:xfrm>
            <a:off x="7008019" y="2057400"/>
            <a:ext cx="4191633" cy="2284416"/>
          </a:xfrm>
          <a:prstGeom prst="rect">
            <a:avLst/>
          </a:prstGeom>
        </p:spPr>
      </p:pic>
      <p:pic>
        <p:nvPicPr>
          <p:cNvPr id="9" name="Picture 8">
            <a:extLst>
              <a:ext uri="{FF2B5EF4-FFF2-40B4-BE49-F238E27FC236}">
                <a16:creationId xmlns:a16="http://schemas.microsoft.com/office/drawing/2014/main" id="{A6F80E6F-0EC3-44D2-A392-69CB36EBD049}"/>
              </a:ext>
            </a:extLst>
          </p:cNvPr>
          <p:cNvPicPr>
            <a:picLocks noChangeAspect="1"/>
          </p:cNvPicPr>
          <p:nvPr/>
        </p:nvPicPr>
        <p:blipFill>
          <a:blip r:embed="rId4"/>
          <a:stretch>
            <a:fillRect/>
          </a:stretch>
        </p:blipFill>
        <p:spPr>
          <a:xfrm>
            <a:off x="6550819" y="2370814"/>
            <a:ext cx="5331619" cy="1758273"/>
          </a:xfrm>
          <a:prstGeom prst="rect">
            <a:avLst/>
          </a:prstGeom>
        </p:spPr>
      </p:pic>
      <p:pic>
        <p:nvPicPr>
          <p:cNvPr id="10" name="Picture 9">
            <a:extLst>
              <a:ext uri="{FF2B5EF4-FFF2-40B4-BE49-F238E27FC236}">
                <a16:creationId xmlns:a16="http://schemas.microsoft.com/office/drawing/2014/main" id="{65BABAEB-081B-4FD1-A826-CBA33EA8086A}"/>
              </a:ext>
            </a:extLst>
          </p:cNvPr>
          <p:cNvPicPr>
            <a:picLocks noChangeAspect="1"/>
          </p:cNvPicPr>
          <p:nvPr/>
        </p:nvPicPr>
        <p:blipFill>
          <a:blip r:embed="rId5"/>
          <a:stretch>
            <a:fillRect/>
          </a:stretch>
        </p:blipFill>
        <p:spPr>
          <a:xfrm>
            <a:off x="6002476" y="2370814"/>
            <a:ext cx="5941219" cy="1849094"/>
          </a:xfrm>
          <a:prstGeom prst="rect">
            <a:avLst/>
          </a:prstGeom>
        </p:spPr>
      </p:pic>
    </p:spTree>
    <p:extLst>
      <p:ext uri="{BB962C8B-B14F-4D97-AF65-F5344CB8AC3E}">
        <p14:creationId xmlns:p14="http://schemas.microsoft.com/office/powerpoint/2010/main" val="422478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
                                            <p:txEl>
                                              <p:pRg st="6" end="6"/>
                                            </p:txEl>
                                          </p:spTgt>
                                        </p:tgtEl>
                                        <p:attrNameLst>
                                          <p:attrName>style.visibility</p:attrName>
                                        </p:attrNameLst>
                                      </p:cBhvr>
                                      <p:to>
                                        <p:strVal val="visible"/>
                                      </p:to>
                                    </p:set>
                                    <p:animEffect transition="in" filter="fade">
                                      <p:cBhvr>
                                        <p:cTn id="55" dur="500"/>
                                        <p:tgtEl>
                                          <p:spTgt spid="2">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txEl>
                                              <p:pRg st="7" end="7"/>
                                            </p:txEl>
                                          </p:spTgt>
                                        </p:tgtEl>
                                        <p:attrNameLst>
                                          <p:attrName>style.visibility</p:attrName>
                                        </p:attrNameLst>
                                      </p:cBhvr>
                                      <p:to>
                                        <p:strVal val="visible"/>
                                      </p:to>
                                    </p:set>
                                    <p:animEffect transition="in" filter="fade">
                                      <p:cBhvr>
                                        <p:cTn id="58" dur="500"/>
                                        <p:tgtEl>
                                          <p:spTgt spid="2">
                                            <p:txEl>
                                              <p:pRg st="7" end="7"/>
                                            </p:txEl>
                                          </p:spTgt>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796496F2-A875-4FBF-ADBA-45D2CD91D29A}" type="datetime1">
              <a:rPr lang="en-US" smtClean="0"/>
              <a:t>3/5/2021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16" name="Footer Placeholder 3">
            <a:extLst>
              <a:ext uri="{FF2B5EF4-FFF2-40B4-BE49-F238E27FC236}">
                <a16:creationId xmlns:a16="http://schemas.microsoft.com/office/drawing/2014/main" id="{4E30214C-0F8D-4A25-8EAA-6D273A214684}"/>
              </a:ext>
            </a:extLst>
          </p:cNvPr>
          <p:cNvSpPr txBox="1">
            <a:spLocks/>
          </p:cNvSpPr>
          <p:nvPr/>
        </p:nvSpPr>
        <p:spPr>
          <a:xfrm>
            <a:off x="6094413" y="6308726"/>
            <a:ext cx="4631883" cy="459776"/>
          </a:xfrm>
          <a:prstGeom prst="rect">
            <a:avLst/>
          </a:prstGeom>
        </p:spPr>
        <p:txBody>
          <a:bodyPr vert="horz" wrap="none" lIns="0" tIns="0" rIns="0" bIns="0" rtlCol="0" anchor="ctr"/>
          <a:lstStyle>
            <a:defPPr>
              <a:defRPr lang="de-DE"/>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Aritra Dhar</a:t>
            </a:r>
            <a:endParaRPr lang="en-GB" dirty="0"/>
          </a:p>
        </p:txBody>
      </p:sp>
    </p:spTree>
    <p:extLst>
      <p:ext uri="{BB962C8B-B14F-4D97-AF65-F5344CB8AC3E}">
        <p14:creationId xmlns:p14="http://schemas.microsoft.com/office/powerpoint/2010/main" val="69253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BFDCA9DF-1FC9-4E53-A095-F408290FDB84}" type="datetime1">
              <a:rPr lang="en-US" smtClean="0"/>
              <a:t>3/5/2021</a:t>
            </a:fld>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26</a:t>
            </a:fld>
            <a:endParaRPr lang="en-GB" dirty="0"/>
          </a:p>
        </p:txBody>
      </p:sp>
      <p:sp>
        <p:nvSpPr>
          <p:cNvPr id="10" name="Titel 9"/>
          <p:cNvSpPr>
            <a:spLocks noGrp="1"/>
          </p:cNvSpPr>
          <p:nvPr>
            <p:ph type="title"/>
          </p:nvPr>
        </p:nvSpPr>
        <p:spPr>
          <a:xfrm>
            <a:off x="264685" y="620714"/>
            <a:ext cx="11537950" cy="972000"/>
          </a:xfrm>
        </p:spPr>
        <p:txBody>
          <a:bodyPr/>
          <a:lstStyle/>
          <a:p>
            <a:r>
              <a:rPr lang="en-GB" dirty="0"/>
              <a:t>Today’s talk</a:t>
            </a:r>
          </a:p>
        </p:txBody>
      </p:sp>
      <p:sp>
        <p:nvSpPr>
          <p:cNvPr id="41" name="Content Placeholder 1">
            <a:extLst>
              <a:ext uri="{FF2B5EF4-FFF2-40B4-BE49-F238E27FC236}">
                <a16:creationId xmlns:a16="http://schemas.microsoft.com/office/drawing/2014/main" id="{AE1FF84B-29C6-4705-9F21-7E52E6336FF6}"/>
              </a:ext>
            </a:extLst>
          </p:cNvPr>
          <p:cNvSpPr>
            <a:spLocks noGrp="1"/>
          </p:cNvSpPr>
          <p:nvPr>
            <p:ph idx="1"/>
          </p:nvPr>
        </p:nvSpPr>
        <p:spPr>
          <a:xfrm>
            <a:off x="264685" y="2027240"/>
            <a:ext cx="11537950" cy="4210046"/>
          </a:xfrm>
        </p:spPr>
        <p:txBody>
          <a:bodyPr/>
          <a:lstStyle/>
          <a:p>
            <a:r>
              <a:rPr lang="en-US" dirty="0"/>
              <a:t>Ad-Hoc trusted path solutions</a:t>
            </a:r>
          </a:p>
          <a:p>
            <a:pPr lvl="1"/>
            <a:r>
              <a:rPr lang="en-US" dirty="0"/>
              <a:t>IntegriKey (2017, </a:t>
            </a:r>
            <a:r>
              <a:rPr lang="en-US" dirty="0" err="1"/>
              <a:t>eprint</a:t>
            </a:r>
            <a:r>
              <a:rPr lang="en-US" dirty="0"/>
              <a:t>: 2017/1245)</a:t>
            </a:r>
          </a:p>
          <a:p>
            <a:pPr lvl="1"/>
            <a:r>
              <a:rPr lang="en-US" dirty="0"/>
              <a:t>IntegriScreen (2018, arXiv:2011.13979)</a:t>
            </a:r>
          </a:p>
          <a:p>
            <a:r>
              <a:rPr lang="en-US" dirty="0"/>
              <a:t>Fundamentals of trusted path</a:t>
            </a:r>
          </a:p>
          <a:p>
            <a:pPr lvl="1"/>
            <a:r>
              <a:rPr lang="en-US" dirty="0" err="1"/>
              <a:t>ProtectIOn</a:t>
            </a:r>
            <a:r>
              <a:rPr lang="en-US" dirty="0"/>
              <a:t> (NDSS 2020)</a:t>
            </a:r>
          </a:p>
          <a:p>
            <a:r>
              <a:rPr lang="en-US" dirty="0"/>
              <a:t>Establishing identity of a platform</a:t>
            </a:r>
          </a:p>
          <a:p>
            <a:pPr lvl="1"/>
            <a:r>
              <a:rPr lang="en-US" dirty="0"/>
              <a:t>ProximiTEE (CODASPY 2020)</a:t>
            </a:r>
          </a:p>
          <a:p>
            <a:r>
              <a:rPr lang="en-US" dirty="0"/>
              <a:t>External security chips for TEEs</a:t>
            </a:r>
          </a:p>
          <a:p>
            <a:pPr lvl="1"/>
            <a:r>
              <a:rPr lang="en-US" dirty="0"/>
              <a:t>Hardware assisted security (IEEE Security &amp; Privacy 2020)</a:t>
            </a:r>
          </a:p>
          <a:p>
            <a:r>
              <a:rPr lang="en-US" dirty="0"/>
              <a:t>Reconfigurable HW/SW TCB</a:t>
            </a:r>
          </a:p>
          <a:p>
            <a:pPr lvl="1"/>
            <a:r>
              <a:rPr lang="en-US" dirty="0"/>
              <a:t>PIE (2020, arXiv:2010.10416)</a:t>
            </a:r>
          </a:p>
        </p:txBody>
      </p:sp>
      <p:sp>
        <p:nvSpPr>
          <p:cNvPr id="2" name="Rectangle 1">
            <a:extLst>
              <a:ext uri="{FF2B5EF4-FFF2-40B4-BE49-F238E27FC236}">
                <a16:creationId xmlns:a16="http://schemas.microsoft.com/office/drawing/2014/main" id="{1B71D27D-1AE6-405A-8F68-80AA1925E1BF}"/>
              </a:ext>
            </a:extLst>
          </p:cNvPr>
          <p:cNvSpPr/>
          <p:nvPr/>
        </p:nvSpPr>
        <p:spPr>
          <a:xfrm>
            <a:off x="226219" y="1905000"/>
            <a:ext cx="6096000" cy="12954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DF5D2E-CE21-48D4-9DF9-E904882D2CFD}"/>
              </a:ext>
            </a:extLst>
          </p:cNvPr>
          <p:cNvSpPr/>
          <p:nvPr/>
        </p:nvSpPr>
        <p:spPr>
          <a:xfrm>
            <a:off x="226219" y="4724400"/>
            <a:ext cx="7924800" cy="762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948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60A5F6-10E3-48BB-9A9C-1FD23C6DBFA2}"/>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9B6314EA-3200-4C46-9EC1-2C9F58A824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0171D7-0E17-47F9-A1FF-3B75A51D0E5C}"/>
              </a:ext>
            </a:extLst>
          </p:cNvPr>
          <p:cNvSpPr>
            <a:spLocks noGrp="1"/>
          </p:cNvSpPr>
          <p:nvPr>
            <p:ph type="sldNum" sz="quarter" idx="12"/>
          </p:nvPr>
        </p:nvSpPr>
        <p:spPr/>
        <p:txBody>
          <a:bodyPr/>
          <a:lstStyle/>
          <a:p>
            <a:fld id="{6C6AE60A-B69C-4790-82F7-3882EDF23186}" type="slidenum">
              <a:rPr lang="en-GB" smtClean="0"/>
              <a:t>27</a:t>
            </a:fld>
            <a:endParaRPr lang="en-GB" dirty="0"/>
          </a:p>
        </p:txBody>
      </p:sp>
      <p:sp>
        <p:nvSpPr>
          <p:cNvPr id="6" name="Title 5">
            <a:extLst>
              <a:ext uri="{FF2B5EF4-FFF2-40B4-BE49-F238E27FC236}">
                <a16:creationId xmlns:a16="http://schemas.microsoft.com/office/drawing/2014/main" id="{72520CE0-2640-4CF8-8AF4-56C7AA808CA5}"/>
              </a:ext>
            </a:extLst>
          </p:cNvPr>
          <p:cNvSpPr>
            <a:spLocks noGrp="1"/>
          </p:cNvSpPr>
          <p:nvPr>
            <p:ph type="title"/>
          </p:nvPr>
        </p:nvSpPr>
        <p:spPr>
          <a:xfrm>
            <a:off x="323850" y="620714"/>
            <a:ext cx="11537950" cy="972000"/>
          </a:xfrm>
        </p:spPr>
        <p:txBody>
          <a:bodyPr/>
          <a:lstStyle/>
          <a:p>
            <a:r>
              <a:rPr lang="en-US" dirty="0"/>
              <a:t>Today’s Talk</a:t>
            </a:r>
          </a:p>
        </p:txBody>
      </p:sp>
      <p:pic>
        <p:nvPicPr>
          <p:cNvPr id="9" name="Picture 8">
            <a:extLst>
              <a:ext uri="{FF2B5EF4-FFF2-40B4-BE49-F238E27FC236}">
                <a16:creationId xmlns:a16="http://schemas.microsoft.com/office/drawing/2014/main" id="{18263A17-9363-4F76-90F8-4BB817E8CCAA}"/>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951359" y="3914188"/>
            <a:ext cx="876060" cy="718107"/>
          </a:xfrm>
          <a:prstGeom prst="rect">
            <a:avLst/>
          </a:prstGeom>
        </p:spPr>
      </p:pic>
      <p:pic>
        <p:nvPicPr>
          <p:cNvPr id="10" name="Picture 9">
            <a:extLst>
              <a:ext uri="{FF2B5EF4-FFF2-40B4-BE49-F238E27FC236}">
                <a16:creationId xmlns:a16="http://schemas.microsoft.com/office/drawing/2014/main" id="{D9037A03-923C-4ED0-87E2-A4BF0B506C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51358" y="5215470"/>
            <a:ext cx="810372" cy="810372"/>
          </a:xfrm>
          <a:prstGeom prst="rect">
            <a:avLst/>
          </a:prstGeom>
        </p:spPr>
      </p:pic>
      <p:pic>
        <p:nvPicPr>
          <p:cNvPr id="11" name="Picture 10">
            <a:extLst>
              <a:ext uri="{FF2B5EF4-FFF2-40B4-BE49-F238E27FC236}">
                <a16:creationId xmlns:a16="http://schemas.microsoft.com/office/drawing/2014/main" id="{88C88A6A-B474-46DE-8086-EE9D702FE6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951359" y="2314559"/>
            <a:ext cx="975239" cy="762000"/>
          </a:xfrm>
          <a:prstGeom prst="rect">
            <a:avLst/>
          </a:prstGeom>
        </p:spPr>
      </p:pic>
      <p:sp>
        <p:nvSpPr>
          <p:cNvPr id="12" name="Rectangle: Rounded Corners 11">
            <a:extLst>
              <a:ext uri="{FF2B5EF4-FFF2-40B4-BE49-F238E27FC236}">
                <a16:creationId xmlns:a16="http://schemas.microsoft.com/office/drawing/2014/main" id="{86F45133-67D0-465C-8C0B-AD970888AB53}"/>
              </a:ext>
            </a:extLst>
          </p:cNvPr>
          <p:cNvSpPr/>
          <p:nvPr/>
        </p:nvSpPr>
        <p:spPr>
          <a:xfrm>
            <a:off x="2131219" y="2368242"/>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37F816-F57A-4301-870F-D367D5E769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9619" y="5340042"/>
            <a:ext cx="736194" cy="736194"/>
          </a:xfrm>
          <a:prstGeom prst="rect">
            <a:avLst/>
          </a:prstGeom>
        </p:spPr>
      </p:pic>
      <p:sp>
        <p:nvSpPr>
          <p:cNvPr id="14" name="Rectangle: Rounded Corners 13">
            <a:extLst>
              <a:ext uri="{FF2B5EF4-FFF2-40B4-BE49-F238E27FC236}">
                <a16:creationId xmlns:a16="http://schemas.microsoft.com/office/drawing/2014/main" id="{02C6537A-EEE6-4A3C-9302-41E21D26FD29}"/>
              </a:ext>
            </a:extLst>
          </p:cNvPr>
          <p:cNvSpPr/>
          <p:nvPr/>
        </p:nvSpPr>
        <p:spPr>
          <a:xfrm>
            <a:off x="2283619" y="4425642"/>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6" descr="AMD, Nvidia ramp up Linux driver support after Valve's ...">
            <a:extLst>
              <a:ext uri="{FF2B5EF4-FFF2-40B4-BE49-F238E27FC236}">
                <a16:creationId xmlns:a16="http://schemas.microsoft.com/office/drawing/2014/main" id="{BAF550E1-59BB-4A70-B00C-2F03E4458DF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4188619" y="4501842"/>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F9205D-0A09-4D08-9676-90BD1F7BD8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6819" y="4559946"/>
            <a:ext cx="467585" cy="467585"/>
          </a:xfrm>
          <a:prstGeom prst="rect">
            <a:avLst/>
          </a:prstGeom>
        </p:spPr>
      </p:pic>
      <p:pic>
        <p:nvPicPr>
          <p:cNvPr id="17" name="Picture 16">
            <a:extLst>
              <a:ext uri="{FF2B5EF4-FFF2-40B4-BE49-F238E27FC236}">
                <a16:creationId xmlns:a16="http://schemas.microsoft.com/office/drawing/2014/main" id="{F56B3A21-C896-485D-B6C0-C531259CE8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11529" y="4959372"/>
            <a:ext cx="480026" cy="480026"/>
          </a:xfrm>
          <a:prstGeom prst="rect">
            <a:avLst/>
          </a:prstGeom>
        </p:spPr>
      </p:pic>
      <p:grpSp>
        <p:nvGrpSpPr>
          <p:cNvPr id="18" name="Group 17">
            <a:extLst>
              <a:ext uri="{FF2B5EF4-FFF2-40B4-BE49-F238E27FC236}">
                <a16:creationId xmlns:a16="http://schemas.microsoft.com/office/drawing/2014/main" id="{8B77EF80-4886-4332-AD04-EA36AC753ED1}"/>
              </a:ext>
            </a:extLst>
          </p:cNvPr>
          <p:cNvGrpSpPr/>
          <p:nvPr/>
        </p:nvGrpSpPr>
        <p:grpSpPr>
          <a:xfrm>
            <a:off x="6093619" y="2519426"/>
            <a:ext cx="1182721" cy="1182721"/>
            <a:chOff x="8989219" y="2308605"/>
            <a:chExt cx="1599895" cy="1599895"/>
          </a:xfrm>
        </p:grpSpPr>
        <p:pic>
          <p:nvPicPr>
            <p:cNvPr id="19" name="Picture 18">
              <a:extLst>
                <a:ext uri="{FF2B5EF4-FFF2-40B4-BE49-F238E27FC236}">
                  <a16:creationId xmlns:a16="http://schemas.microsoft.com/office/drawing/2014/main" id="{0029D6EF-DDF3-4046-9B2A-1B9BE0CB8A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0" name="Rectangle 19">
              <a:extLst>
                <a:ext uri="{FF2B5EF4-FFF2-40B4-BE49-F238E27FC236}">
                  <a16:creationId xmlns:a16="http://schemas.microsoft.com/office/drawing/2014/main" id="{AC2B6983-6BB3-4A5D-8741-CDA5A50E8DD6}"/>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400319-7DB1-43AF-B428-C226EDEDD15F}"/>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400CA2-CA4A-4D91-B3E6-A73310FFBDA1}"/>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C622419-4F27-4FDC-B314-3D1BE674E658}"/>
              </a:ext>
            </a:extLst>
          </p:cNvPr>
          <p:cNvSpPr txBox="1"/>
          <p:nvPr/>
        </p:nvSpPr>
        <p:spPr>
          <a:xfrm>
            <a:off x="5541979" y="3777537"/>
            <a:ext cx="2286000" cy="584775"/>
          </a:xfrm>
          <a:prstGeom prst="rect">
            <a:avLst/>
          </a:prstGeom>
          <a:noFill/>
        </p:spPr>
        <p:txBody>
          <a:bodyPr wrap="square" rtlCol="0">
            <a:spAutoFit/>
          </a:bodyPr>
          <a:lstStyle/>
          <a:p>
            <a:pPr algn="ctr"/>
            <a:r>
              <a:rPr lang="en-US" sz="1600" dirty="0"/>
              <a:t>Remote trusted path application</a:t>
            </a:r>
          </a:p>
        </p:txBody>
      </p:sp>
      <p:cxnSp>
        <p:nvCxnSpPr>
          <p:cNvPr id="25" name="Connector: Elbow 24">
            <a:extLst>
              <a:ext uri="{FF2B5EF4-FFF2-40B4-BE49-F238E27FC236}">
                <a16:creationId xmlns:a16="http://schemas.microsoft.com/office/drawing/2014/main" id="{D5D0D205-F652-461D-92A4-DCD646E4C13A}"/>
              </a:ext>
            </a:extLst>
          </p:cNvPr>
          <p:cNvCxnSpPr>
            <a:stCxn id="12" idx="3"/>
            <a:endCxn id="11" idx="1"/>
          </p:cNvCxnSpPr>
          <p:nvPr/>
        </p:nvCxnSpPr>
        <p:spPr>
          <a:xfrm flipV="1">
            <a:off x="8151019" y="2695559"/>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CB6FE13-9ED8-42E6-9223-9E49665E345B}"/>
              </a:ext>
            </a:extLst>
          </p:cNvPr>
          <p:cNvCxnSpPr>
            <a:cxnSpLocks/>
            <a:stCxn id="12" idx="3"/>
            <a:endCxn id="10" idx="1"/>
          </p:cNvCxnSpPr>
          <p:nvPr/>
        </p:nvCxnSpPr>
        <p:spPr>
          <a:xfrm>
            <a:off x="8151019" y="4273242"/>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91CD36-D799-4DD6-9D31-DBD8BD93F9DF}"/>
              </a:ext>
            </a:extLst>
          </p:cNvPr>
          <p:cNvCxnSpPr>
            <a:stCxn id="12" idx="3"/>
            <a:endCxn id="9" idx="1"/>
          </p:cNvCxnSpPr>
          <p:nvPr/>
        </p:nvCxnSpPr>
        <p:spPr>
          <a:xfrm>
            <a:off x="8151019" y="4273242"/>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D9E07409-93AC-49BD-9201-566CC54B3BA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376" y="1525367"/>
            <a:ext cx="480026" cy="480026"/>
          </a:xfrm>
          <a:prstGeom prst="rect">
            <a:avLst/>
          </a:prstGeom>
        </p:spPr>
      </p:pic>
      <p:sp>
        <p:nvSpPr>
          <p:cNvPr id="30" name="Rectangle: Rounded Corners 29">
            <a:extLst>
              <a:ext uri="{FF2B5EF4-FFF2-40B4-BE49-F238E27FC236}">
                <a16:creationId xmlns:a16="http://schemas.microsoft.com/office/drawing/2014/main" id="{B5B17C5D-D0C9-4BA8-BE41-C16C5152930B}"/>
              </a:ext>
            </a:extLst>
          </p:cNvPr>
          <p:cNvSpPr/>
          <p:nvPr/>
        </p:nvSpPr>
        <p:spPr>
          <a:xfrm>
            <a:off x="1038035" y="1371785"/>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0407D3C-8460-4346-B3BF-1DCC96195A67}"/>
              </a:ext>
            </a:extLst>
          </p:cNvPr>
          <p:cNvSpPr/>
          <p:nvPr/>
        </p:nvSpPr>
        <p:spPr>
          <a:xfrm>
            <a:off x="661240" y="1392433"/>
            <a:ext cx="4475560" cy="369332"/>
          </a:xfrm>
          <a:prstGeom prst="rect">
            <a:avLst/>
          </a:prstGeom>
        </p:spPr>
        <p:txBody>
          <a:bodyPr wrap="square">
            <a:spAutoFit/>
          </a:bodyPr>
          <a:lstStyle/>
          <a:p>
            <a:pPr lvl="1"/>
            <a:r>
              <a:rPr lang="en-US" dirty="0"/>
              <a:t>IntegriKey (2017, </a:t>
            </a:r>
            <a:r>
              <a:rPr lang="en-US" dirty="0" err="1"/>
              <a:t>eprint</a:t>
            </a:r>
            <a:r>
              <a:rPr lang="en-US" dirty="0"/>
              <a:t>: 2017/1245)</a:t>
            </a:r>
          </a:p>
        </p:txBody>
      </p:sp>
      <p:sp>
        <p:nvSpPr>
          <p:cNvPr id="38" name="Rectangle: Rounded Corners 37">
            <a:extLst>
              <a:ext uri="{FF2B5EF4-FFF2-40B4-BE49-F238E27FC236}">
                <a16:creationId xmlns:a16="http://schemas.microsoft.com/office/drawing/2014/main" id="{F8690B67-709D-4196-9476-3B8DFF941144}"/>
              </a:ext>
            </a:extLst>
          </p:cNvPr>
          <p:cNvSpPr/>
          <p:nvPr/>
        </p:nvSpPr>
        <p:spPr>
          <a:xfrm>
            <a:off x="5458901" y="1372085"/>
            <a:ext cx="2789429"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4EB3D55-A5F3-46DF-99FE-EDA249BC58AD}"/>
              </a:ext>
            </a:extLst>
          </p:cNvPr>
          <p:cNvSpPr/>
          <p:nvPr/>
        </p:nvSpPr>
        <p:spPr>
          <a:xfrm>
            <a:off x="5036515" y="1392733"/>
            <a:ext cx="3343791" cy="369332"/>
          </a:xfrm>
          <a:prstGeom prst="rect">
            <a:avLst/>
          </a:prstGeom>
        </p:spPr>
        <p:txBody>
          <a:bodyPr wrap="square">
            <a:spAutoFit/>
          </a:bodyPr>
          <a:lstStyle/>
          <a:p>
            <a:pPr lvl="1"/>
            <a:r>
              <a:rPr lang="en-US" dirty="0" err="1"/>
              <a:t>ProtectION</a:t>
            </a:r>
            <a:r>
              <a:rPr lang="en-US" dirty="0"/>
              <a:t> (NDSS 2020)</a:t>
            </a:r>
          </a:p>
        </p:txBody>
      </p:sp>
      <p:sp>
        <p:nvSpPr>
          <p:cNvPr id="34" name="Rectangle: Rounded Corners 33">
            <a:extLst>
              <a:ext uri="{FF2B5EF4-FFF2-40B4-BE49-F238E27FC236}">
                <a16:creationId xmlns:a16="http://schemas.microsoft.com/office/drawing/2014/main" id="{1E4C3DE4-327F-4880-AD1B-A5612C44B579}"/>
              </a:ext>
            </a:extLst>
          </p:cNvPr>
          <p:cNvSpPr/>
          <p:nvPr/>
        </p:nvSpPr>
        <p:spPr>
          <a:xfrm>
            <a:off x="1038035" y="1814747"/>
            <a:ext cx="4098765"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373C67-D1A6-47C9-9B70-9C45E7E06065}"/>
              </a:ext>
            </a:extLst>
          </p:cNvPr>
          <p:cNvSpPr/>
          <p:nvPr/>
        </p:nvSpPr>
        <p:spPr>
          <a:xfrm>
            <a:off x="538169" y="1835395"/>
            <a:ext cx="4869650" cy="646331"/>
          </a:xfrm>
          <a:prstGeom prst="rect">
            <a:avLst/>
          </a:prstGeom>
        </p:spPr>
        <p:txBody>
          <a:bodyPr wrap="square">
            <a:spAutoFit/>
          </a:bodyPr>
          <a:lstStyle/>
          <a:p>
            <a:pPr lvl="1"/>
            <a:r>
              <a:rPr lang="en-US" dirty="0"/>
              <a:t>IntegriScreen (2018, arXiv:2011.13979)</a:t>
            </a:r>
          </a:p>
          <a:p>
            <a:pPr lvl="1"/>
            <a:endParaRPr lang="en-US" dirty="0"/>
          </a:p>
        </p:txBody>
      </p:sp>
      <p:pic>
        <p:nvPicPr>
          <p:cNvPr id="36" name="Picture 35">
            <a:extLst>
              <a:ext uri="{FF2B5EF4-FFF2-40B4-BE49-F238E27FC236}">
                <a16:creationId xmlns:a16="http://schemas.microsoft.com/office/drawing/2014/main" id="{E4CE3B49-EF80-47F5-A96A-5DD784B9085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57690" y="5708139"/>
            <a:ext cx="480026" cy="480026"/>
          </a:xfrm>
          <a:prstGeom prst="rect">
            <a:avLst/>
          </a:prstGeom>
        </p:spPr>
      </p:pic>
      <p:sp>
        <p:nvSpPr>
          <p:cNvPr id="37" name="Rectangle: Rounded Corners 36">
            <a:extLst>
              <a:ext uri="{FF2B5EF4-FFF2-40B4-BE49-F238E27FC236}">
                <a16:creationId xmlns:a16="http://schemas.microsoft.com/office/drawing/2014/main" id="{80267CA6-D259-4F33-A45C-5B43CF2F463D}"/>
              </a:ext>
            </a:extLst>
          </p:cNvPr>
          <p:cNvSpPr/>
          <p:nvPr/>
        </p:nvSpPr>
        <p:spPr>
          <a:xfrm>
            <a:off x="4674521" y="6239420"/>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F3528FB-1DA4-44F3-8648-7B200279A990}"/>
              </a:ext>
            </a:extLst>
          </p:cNvPr>
          <p:cNvSpPr/>
          <p:nvPr/>
        </p:nvSpPr>
        <p:spPr>
          <a:xfrm>
            <a:off x="4650196" y="6247548"/>
            <a:ext cx="3322384" cy="369332"/>
          </a:xfrm>
          <a:prstGeom prst="rect">
            <a:avLst/>
          </a:prstGeom>
        </p:spPr>
        <p:txBody>
          <a:bodyPr wrap="none">
            <a:spAutoFit/>
          </a:bodyPr>
          <a:lstStyle/>
          <a:p>
            <a:r>
              <a:rPr lang="en-US" dirty="0"/>
              <a:t>ProximiTEE (CODASPY 2020)</a:t>
            </a:r>
          </a:p>
        </p:txBody>
      </p:sp>
      <p:pic>
        <p:nvPicPr>
          <p:cNvPr id="8" name="Picture 7">
            <a:extLst>
              <a:ext uri="{FF2B5EF4-FFF2-40B4-BE49-F238E27FC236}">
                <a16:creationId xmlns:a16="http://schemas.microsoft.com/office/drawing/2014/main" id="{E91D1B18-2852-40AB-835E-B5D8155CF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374" y="5375486"/>
            <a:ext cx="611350" cy="611350"/>
          </a:xfrm>
          <a:prstGeom prst="rect">
            <a:avLst/>
          </a:prstGeom>
        </p:spPr>
      </p:pic>
      <p:sp>
        <p:nvSpPr>
          <p:cNvPr id="42" name="Rectangle: Rounded Corners 41">
            <a:extLst>
              <a:ext uri="{FF2B5EF4-FFF2-40B4-BE49-F238E27FC236}">
                <a16:creationId xmlns:a16="http://schemas.microsoft.com/office/drawing/2014/main" id="{EB82FE5F-8755-4323-8387-5201220CC060}"/>
              </a:ext>
            </a:extLst>
          </p:cNvPr>
          <p:cNvSpPr/>
          <p:nvPr/>
        </p:nvSpPr>
        <p:spPr>
          <a:xfrm>
            <a:off x="47508" y="4983980"/>
            <a:ext cx="2034834" cy="1448319"/>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7FA2EC-9C80-40CD-9651-AE8395FBC4C9}"/>
              </a:ext>
            </a:extLst>
          </p:cNvPr>
          <p:cNvSpPr/>
          <p:nvPr/>
        </p:nvSpPr>
        <p:spPr>
          <a:xfrm>
            <a:off x="-458211" y="4969475"/>
            <a:ext cx="2727957" cy="1477328"/>
          </a:xfrm>
          <a:prstGeom prst="rect">
            <a:avLst/>
          </a:prstGeom>
        </p:spPr>
        <p:txBody>
          <a:bodyPr wrap="square">
            <a:spAutoFit/>
          </a:bodyPr>
          <a:lstStyle/>
          <a:p>
            <a:pPr lvl="1"/>
            <a:r>
              <a:rPr lang="en-US" dirty="0"/>
              <a:t>Dedicated Security Chips in the Age of Secure Enclaves (IEEE S&amp;P magazine 2020)</a:t>
            </a:r>
          </a:p>
        </p:txBody>
      </p:sp>
      <p:grpSp>
        <p:nvGrpSpPr>
          <p:cNvPr id="40" name="Group 39">
            <a:extLst>
              <a:ext uri="{FF2B5EF4-FFF2-40B4-BE49-F238E27FC236}">
                <a16:creationId xmlns:a16="http://schemas.microsoft.com/office/drawing/2014/main" id="{804A77DF-C02D-400A-BFC2-32C2ECAD0091}"/>
              </a:ext>
            </a:extLst>
          </p:cNvPr>
          <p:cNvGrpSpPr/>
          <p:nvPr/>
        </p:nvGrpSpPr>
        <p:grpSpPr>
          <a:xfrm>
            <a:off x="2794273" y="2630288"/>
            <a:ext cx="1162839" cy="1071859"/>
            <a:chOff x="2454472" y="621868"/>
            <a:chExt cx="761394" cy="701823"/>
          </a:xfrm>
        </p:grpSpPr>
        <p:pic>
          <p:nvPicPr>
            <p:cNvPr id="41" name="Picture 40">
              <a:extLst>
                <a:ext uri="{FF2B5EF4-FFF2-40B4-BE49-F238E27FC236}">
                  <a16:creationId xmlns:a16="http://schemas.microsoft.com/office/drawing/2014/main" id="{C5C02EC4-CB43-4C64-92C5-276C0F4ED24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43" name="Picture 42">
              <a:extLst>
                <a:ext uri="{FF2B5EF4-FFF2-40B4-BE49-F238E27FC236}">
                  <a16:creationId xmlns:a16="http://schemas.microsoft.com/office/drawing/2014/main" id="{E392AAA5-A7BB-4D0A-BD0E-BC2E5472883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44" name="TextBox 43">
            <a:extLst>
              <a:ext uri="{FF2B5EF4-FFF2-40B4-BE49-F238E27FC236}">
                <a16:creationId xmlns:a16="http://schemas.microsoft.com/office/drawing/2014/main" id="{4C3201A4-509F-4F43-9EBD-48C7012E11A9}"/>
              </a:ext>
            </a:extLst>
          </p:cNvPr>
          <p:cNvSpPr txBox="1"/>
          <p:nvPr/>
        </p:nvSpPr>
        <p:spPr>
          <a:xfrm>
            <a:off x="2234925" y="3777537"/>
            <a:ext cx="2286000" cy="338554"/>
          </a:xfrm>
          <a:prstGeom prst="rect">
            <a:avLst/>
          </a:prstGeom>
          <a:noFill/>
        </p:spPr>
        <p:txBody>
          <a:bodyPr wrap="square" rtlCol="0">
            <a:spAutoFit/>
          </a:bodyPr>
          <a:lstStyle/>
          <a:p>
            <a:pPr algn="ctr"/>
            <a:r>
              <a:rPr lang="en-US" sz="1600" dirty="0"/>
              <a:t>Peripheral deriver</a:t>
            </a:r>
          </a:p>
        </p:txBody>
      </p:sp>
      <p:pic>
        <p:nvPicPr>
          <p:cNvPr id="45" name="Picture 44">
            <a:extLst>
              <a:ext uri="{FF2B5EF4-FFF2-40B4-BE49-F238E27FC236}">
                <a16:creationId xmlns:a16="http://schemas.microsoft.com/office/drawing/2014/main" id="{4353F411-AF55-498B-8C61-76152ABF06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10670161" y="2160448"/>
            <a:ext cx="909858" cy="909858"/>
          </a:xfrm>
          <a:prstGeom prst="rect">
            <a:avLst/>
          </a:prstGeom>
        </p:spPr>
      </p:pic>
      <p:pic>
        <p:nvPicPr>
          <p:cNvPr id="46" name="Picture 45">
            <a:extLst>
              <a:ext uri="{FF2B5EF4-FFF2-40B4-BE49-F238E27FC236}">
                <a16:creationId xmlns:a16="http://schemas.microsoft.com/office/drawing/2014/main" id="{28119759-A01D-4C5C-9766-B6D16E3CBE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09393" y="3771049"/>
            <a:ext cx="909858" cy="909858"/>
          </a:xfrm>
          <a:prstGeom prst="rect">
            <a:avLst/>
          </a:prstGeom>
        </p:spPr>
      </p:pic>
      <p:pic>
        <p:nvPicPr>
          <p:cNvPr id="47" name="Picture 46">
            <a:extLst>
              <a:ext uri="{FF2B5EF4-FFF2-40B4-BE49-F238E27FC236}">
                <a16:creationId xmlns:a16="http://schemas.microsoft.com/office/drawing/2014/main" id="{637D2133-3BC1-4287-BAFC-77070815778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6727" r="8085"/>
          <a:stretch/>
        </p:blipFill>
        <p:spPr>
          <a:xfrm>
            <a:off x="10929735" y="5215470"/>
            <a:ext cx="612001" cy="718423"/>
          </a:xfrm>
          <a:prstGeom prst="rect">
            <a:avLst/>
          </a:prstGeom>
        </p:spPr>
      </p:pic>
      <p:sp>
        <p:nvSpPr>
          <p:cNvPr id="54" name="Rectangle: Rounded Corners 53">
            <a:extLst>
              <a:ext uri="{FF2B5EF4-FFF2-40B4-BE49-F238E27FC236}">
                <a16:creationId xmlns:a16="http://schemas.microsoft.com/office/drawing/2014/main" id="{1DF26C96-254D-45B5-BCE1-D2902D6A1445}"/>
              </a:ext>
            </a:extLst>
          </p:cNvPr>
          <p:cNvSpPr/>
          <p:nvPr/>
        </p:nvSpPr>
        <p:spPr>
          <a:xfrm>
            <a:off x="8691020" y="975657"/>
            <a:ext cx="3289346" cy="389980"/>
          </a:xfrm>
          <a:prstGeom prst="roundRect">
            <a:avLst>
              <a:gd name="adj" fmla="val 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642485-E8E9-4087-8799-E451221A5432}"/>
              </a:ext>
            </a:extLst>
          </p:cNvPr>
          <p:cNvSpPr/>
          <p:nvPr/>
        </p:nvSpPr>
        <p:spPr>
          <a:xfrm>
            <a:off x="8294742" y="978814"/>
            <a:ext cx="3685624" cy="369332"/>
          </a:xfrm>
          <a:prstGeom prst="rect">
            <a:avLst/>
          </a:prstGeom>
        </p:spPr>
        <p:txBody>
          <a:bodyPr wrap="none">
            <a:spAutoFit/>
          </a:bodyPr>
          <a:lstStyle/>
          <a:p>
            <a:pPr lvl="1"/>
            <a:r>
              <a:rPr lang="en-US" dirty="0"/>
              <a:t>PIE (2020, arXiv:2010.10416)</a:t>
            </a:r>
          </a:p>
        </p:txBody>
      </p:sp>
      <p:sp>
        <p:nvSpPr>
          <p:cNvPr id="52" name="Rectangle 51">
            <a:extLst>
              <a:ext uri="{FF2B5EF4-FFF2-40B4-BE49-F238E27FC236}">
                <a16:creationId xmlns:a16="http://schemas.microsoft.com/office/drawing/2014/main" id="{46F3B951-DF3D-4F3E-88C3-1A44A8D18805}"/>
              </a:ext>
            </a:extLst>
          </p:cNvPr>
          <p:cNvSpPr/>
          <p:nvPr/>
        </p:nvSpPr>
        <p:spPr>
          <a:xfrm>
            <a:off x="538169" y="1219200"/>
            <a:ext cx="4767644" cy="104703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B10287F-7F12-486F-8FA2-47E16B4A2767}"/>
              </a:ext>
            </a:extLst>
          </p:cNvPr>
          <p:cNvSpPr/>
          <p:nvPr/>
        </p:nvSpPr>
        <p:spPr>
          <a:xfrm>
            <a:off x="38324" y="4911264"/>
            <a:ext cx="2071400" cy="170561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46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E76A7EF3-412C-4FBA-A019-1D07868C5924}" type="datetime1">
              <a:rPr lang="en-US" smtClean="0"/>
              <a:t>3/5/2021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28</a:t>
            </a:fld>
            <a:endParaRPr lang="en-GB" dirty="0"/>
          </a:p>
        </p:txBody>
      </p:sp>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err="1"/>
              <a:t>ProtectIOn</a:t>
            </a:r>
            <a:r>
              <a:rPr lang="en-GB" dirty="0"/>
              <a:t> setting</a:t>
            </a:r>
            <a:endParaRPr lang="en-US" dirty="0"/>
          </a:p>
        </p:txBody>
      </p:sp>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8218" y="4880021"/>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cxnSp>
        <p:nvCxnSpPr>
          <p:cNvPr id="28" name="Connector: Elbow 27">
            <a:extLst>
              <a:ext uri="{FF2B5EF4-FFF2-40B4-BE49-F238E27FC236}">
                <a16:creationId xmlns:a16="http://schemas.microsoft.com/office/drawing/2014/main" id="{B0D4EC57-EA67-4984-8B80-C1DE639AB394}"/>
              </a:ext>
            </a:extLst>
          </p:cNvPr>
          <p:cNvCxnSpPr>
            <a:stCxn id="10" idx="3"/>
            <a:endCxn id="9" idx="1"/>
          </p:cNvCxnSpPr>
          <p:nvPr/>
        </p:nvCxnSpPr>
        <p:spPr>
          <a:xfrm flipV="1">
            <a:off x="7807879" y="2360110"/>
            <a:ext cx="800340" cy="1577683"/>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C878BF5-3A29-4C72-8C41-9ED22871CE35}"/>
              </a:ext>
            </a:extLst>
          </p:cNvPr>
          <p:cNvCxnSpPr>
            <a:cxnSpLocks/>
            <a:stCxn id="10" idx="3"/>
            <a:endCxn id="8" idx="1"/>
          </p:cNvCxnSpPr>
          <p:nvPr/>
        </p:nvCxnSpPr>
        <p:spPr>
          <a:xfrm>
            <a:off x="7807879" y="3937793"/>
            <a:ext cx="800339" cy="1347414"/>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E5B617E-7B0E-49DF-B358-12DCFC7D1F6C}"/>
              </a:ext>
            </a:extLst>
          </p:cNvPr>
          <p:cNvCxnSpPr>
            <a:stCxn id="10" idx="3"/>
            <a:endCxn id="7" idx="1"/>
          </p:cNvCxnSpPr>
          <p:nvPr/>
        </p:nvCxnSpPr>
        <p:spPr>
          <a:xfrm>
            <a:off x="7807879" y="3937793"/>
            <a:ext cx="800340" cy="0"/>
          </a:xfrm>
          <a:prstGeom prst="straightConnector1">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7F2A33E-2447-4678-88E7-BA2561585C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Tree>
    <p:extLst>
      <p:ext uri="{BB962C8B-B14F-4D97-AF65-F5344CB8AC3E}">
        <p14:creationId xmlns:p14="http://schemas.microsoft.com/office/powerpoint/2010/main" val="2389252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72CCE5D-B8EF-4565-BA95-69D8893B33CA}"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29</a:t>
            </a:fld>
            <a:endParaRPr lang="en-GB" dirty="0"/>
          </a:p>
        </p:txBody>
      </p:sp>
      <p:sp>
        <p:nvSpPr>
          <p:cNvPr id="6" name="Title 5"/>
          <p:cNvSpPr>
            <a:spLocks noGrp="1"/>
          </p:cNvSpPr>
          <p:nvPr>
            <p:ph type="title"/>
          </p:nvPr>
        </p:nvSpPr>
        <p:spPr/>
        <p:txBody>
          <a:bodyPr/>
          <a:lstStyle/>
          <a:p>
            <a:r>
              <a:rPr lang="en-US" dirty="0"/>
              <a:t>Solution 1: Transaction Confirmation Device</a:t>
            </a:r>
          </a:p>
        </p:txBody>
      </p:sp>
      <p:sp>
        <p:nvSpPr>
          <p:cNvPr id="23" name="Rounded Rectangle 22"/>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5" name="Rectangle 24"/>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6" name="Rectangle 25"/>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TextBox 26"/>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28" name="Rectangle 27"/>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0" name="Rectangle 29"/>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2" name="TextBox 31"/>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5" name="TextBox 34"/>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0" name="Rectangle 3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42" name="TextBox 4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43" name="TextBox 42"/>
          <p:cNvSpPr txBox="1"/>
          <p:nvPr/>
        </p:nvSpPr>
        <p:spPr>
          <a:xfrm>
            <a:off x="3397482" y="292973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4" name="TextBox 4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9" name="Isosceles Triangle 48"/>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9" idx="3"/>
            <a:endCxn id="50"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Arrow Connector 7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6" name="TextBox 7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pic>
        <p:nvPicPr>
          <p:cNvPr id="38" name="Content Placeholder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76207" y="4602227"/>
            <a:ext cx="1234617" cy="1234617"/>
          </a:xfrm>
        </p:spPr>
      </p:pic>
      <p:grpSp>
        <p:nvGrpSpPr>
          <p:cNvPr id="39" name="Group 38"/>
          <p:cNvGrpSpPr/>
          <p:nvPr/>
        </p:nvGrpSpPr>
        <p:grpSpPr>
          <a:xfrm>
            <a:off x="9763126" y="1352801"/>
            <a:ext cx="1153385" cy="1154524"/>
            <a:chOff x="8353048" y="2057400"/>
            <a:chExt cx="2532507" cy="2535007"/>
          </a:xfrm>
        </p:grpSpPr>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3048" y="2057400"/>
              <a:ext cx="1153385" cy="1153385"/>
            </a:xfrm>
            <a:prstGeom prst="rect">
              <a:avLst/>
            </a:prstGeom>
          </p:spPr>
        </p:pic>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37206" y="2057401"/>
              <a:ext cx="1148348" cy="11483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3048" y="3439022"/>
              <a:ext cx="1153385" cy="115338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37207" y="3438144"/>
              <a:ext cx="1148348" cy="1148348"/>
            </a:xfrm>
            <a:prstGeom prst="rect">
              <a:avLst/>
            </a:prstGeom>
          </p:spPr>
        </p:pic>
      </p:grpSp>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3485" y="2903683"/>
            <a:ext cx="1236091" cy="1236091"/>
          </a:xfrm>
          <a:prstGeom prst="rect">
            <a:avLst/>
          </a:prstGeom>
        </p:spPr>
      </p:pic>
      <p:grpSp>
        <p:nvGrpSpPr>
          <p:cNvPr id="54" name="Group 53"/>
          <p:cNvGrpSpPr/>
          <p:nvPr/>
        </p:nvGrpSpPr>
        <p:grpSpPr>
          <a:xfrm>
            <a:off x="5545788" y="1369445"/>
            <a:ext cx="2605231" cy="5162551"/>
            <a:chOff x="6025063" y="1369445"/>
            <a:chExt cx="2605231" cy="5162551"/>
          </a:xfrm>
        </p:grpSpPr>
        <p:pic>
          <p:nvPicPr>
            <p:cNvPr id="55" name="Picture 4" descr="Image result for transaction confirmation devic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25063" y="1369445"/>
              <a:ext cx="2605231" cy="516255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6271838" y="3982430"/>
              <a:ext cx="2023311" cy="1615827"/>
            </a:xfrm>
            <a:prstGeom prst="rect">
              <a:avLst/>
            </a:prstGeom>
            <a:solidFill>
              <a:sysClr val="window" lastClr="FFFFFF"/>
            </a:solidFill>
          </p:spPr>
          <p:txBody>
            <a:bodyPr wrap="none" rtlCol="0">
              <a:spAutoFit/>
            </a:bodyPr>
            <a:lstStyle/>
            <a:p>
              <a:pPr lvl="0">
                <a:defRPr/>
              </a:pPr>
              <a:r>
                <a:rPr lang="en-US" sz="1100" kern="0" dirty="0">
                  <a:solidFill>
                    <a:prstClr val="black"/>
                  </a:solidFill>
                  <a:latin typeface="Calibri" panose="020F0502020204030204"/>
                </a:rPr>
                <a:t>Android Protected Confirmation</a:t>
              </a:r>
            </a:p>
            <a:p>
              <a:pPr lvl="0">
                <a:defRPr/>
              </a:pP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You are going to program </a:t>
              </a:r>
            </a:p>
            <a:p>
              <a:pPr lvl="0">
                <a:defRPr/>
              </a:pPr>
              <a:r>
                <a:rPr lang="en-US" sz="1100" kern="0" dirty="0">
                  <a:solidFill>
                    <a:prstClr val="black"/>
                  </a:solidFill>
                  <a:latin typeface="Calibri" panose="020F0502020204030204"/>
                </a:rPr>
                <a:t>Heart beat 75 </a:t>
              </a:r>
            </a:p>
            <a:p>
              <a:pPr lvl="0">
                <a:defRPr/>
              </a:pPr>
              <a:r>
                <a:rPr lang="en-US" sz="1100" kern="0" dirty="0">
                  <a:solidFill>
                    <a:prstClr val="black"/>
                  </a:solidFill>
                  <a:latin typeface="Calibri" panose="020F0502020204030204"/>
                </a:rPr>
                <a:t>Insulin 177U</a:t>
              </a:r>
            </a:p>
            <a:p>
              <a:pPr lvl="0">
                <a:defRPr/>
              </a:pPr>
              <a:r>
                <a:rPr lang="en-US" sz="1100" kern="0" dirty="0">
                  <a:solidFill>
                    <a:prstClr val="black"/>
                  </a:solidFill>
                  <a:latin typeface="Calibri" panose="020F0502020204030204"/>
                </a:rPr>
                <a:t>Basal rate 0.025 U/</a:t>
              </a:r>
              <a:r>
                <a:rPr lang="en-US" sz="1100" kern="0" dirty="0" err="1">
                  <a:solidFill>
                    <a:prstClr val="black"/>
                  </a:solidFill>
                  <a:latin typeface="Calibri" panose="020F0502020204030204"/>
                </a:rPr>
                <a:t>Hr</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Low level 60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High level 105 mg/</a:t>
              </a:r>
              <a:r>
                <a:rPr lang="en-US" sz="1100" kern="0" dirty="0" err="1">
                  <a:solidFill>
                    <a:prstClr val="black"/>
                  </a:solidFill>
                  <a:latin typeface="Calibri" panose="020F0502020204030204"/>
                </a:rPr>
                <a:t>dL</a:t>
              </a:r>
              <a:endParaRPr lang="en-US" sz="1100" kern="0" dirty="0">
                <a:solidFill>
                  <a:prstClr val="black"/>
                </a:solidFill>
                <a:latin typeface="Calibri" panose="020F0502020204030204"/>
              </a:endParaRPr>
            </a:p>
            <a:p>
              <a:pPr lvl="0">
                <a:defRPr/>
              </a:pPr>
              <a:r>
                <a:rPr lang="en-US" sz="1100" kern="0" dirty="0">
                  <a:solidFill>
                    <a:prstClr val="black"/>
                  </a:solidFill>
                  <a:latin typeface="Calibri" panose="020F0502020204030204"/>
                </a:rPr>
                <a:t>And more ……</a:t>
              </a:r>
            </a:p>
          </p:txBody>
        </p:sp>
      </p:grpSp>
      <p:sp>
        <p:nvSpPr>
          <p:cNvPr id="7" name="Rectangle 6"/>
          <p:cNvSpPr/>
          <p:nvPr/>
        </p:nvSpPr>
        <p:spPr>
          <a:xfrm>
            <a:off x="5821024" y="1971661"/>
            <a:ext cx="2106229" cy="40481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057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4"/>
                                        </p:tgtEl>
                                        <p:attrNameLst>
                                          <p:attrName>style.color</p:attrName>
                                        </p:attrNameLst>
                                      </p:cBhvr>
                                      <p:to>
                                        <a:srgbClr val="FF9966"/>
                                      </p:to>
                                    </p:animClr>
                                    <p:animClr clrSpc="rgb" dir="cw">
                                      <p:cBhvr>
                                        <p:cTn id="7" dur="250" autoRev="1" fill="remove"/>
                                        <p:tgtEl>
                                          <p:spTgt spid="24"/>
                                        </p:tgtEl>
                                        <p:attrNameLst>
                                          <p:attrName>fillcolor</p:attrName>
                                        </p:attrNameLst>
                                      </p:cBhvr>
                                      <p:to>
                                        <a:srgbClr val="FF9966"/>
                                      </p:to>
                                    </p:animClr>
                                    <p:set>
                                      <p:cBhvr>
                                        <p:cTn id="8" dur="250" autoRev="1" fill="remove"/>
                                        <p:tgtEl>
                                          <p:spTgt spid="24"/>
                                        </p:tgtEl>
                                        <p:attrNameLst>
                                          <p:attrName>fill.type</p:attrName>
                                        </p:attrNameLst>
                                      </p:cBhvr>
                                      <p:to>
                                        <p:strVal val="solid"/>
                                      </p:to>
                                    </p:set>
                                    <p:set>
                                      <p:cBhvr>
                                        <p:cTn id="9" dur="250" autoRev="1" fill="remove"/>
                                        <p:tgtEl>
                                          <p:spTgt spid="24"/>
                                        </p:tgtEl>
                                        <p:attrNameLst>
                                          <p:attrName>fill.on</p:attrName>
                                        </p:attrNameLst>
                                      </p:cBhvr>
                                      <p:to>
                                        <p:strVal val="true"/>
                                      </p:to>
                                    </p:set>
                                  </p:childTnLst>
                                </p:cTn>
                              </p:par>
                            </p:childTnLst>
                          </p:cTn>
                        </p:par>
                        <p:par>
                          <p:cTn id="10" fill="hold">
                            <p:stCondLst>
                              <p:cond delay="500"/>
                            </p:stCondLst>
                            <p:childTnLst>
                              <p:par>
                                <p:cTn id="11" presetID="10" presetClass="exit" presetSubtype="0" fill="hold" grpId="0" nodeType="after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F23619-7478-47FF-BF77-1ADE29566F13}"/>
              </a:ext>
            </a:extLst>
          </p:cNvPr>
          <p:cNvSpPr>
            <a:spLocks noGrp="1"/>
          </p:cNvSpPr>
          <p:nvPr>
            <p:ph type="dt" sz="half" idx="10"/>
          </p:nvPr>
        </p:nvSpPr>
        <p:spPr/>
        <p:txBody>
          <a:bodyPr/>
          <a:lstStyle/>
          <a:p>
            <a:fld id="{C1A332A9-9840-44BD-9B98-D1ED34ED3BB5}" type="datetime1">
              <a:rPr lang="en-US" smtClean="0"/>
              <a:t>3/5/2021</a:t>
            </a:fld>
            <a:endParaRPr lang="en-GB" dirty="0"/>
          </a:p>
        </p:txBody>
      </p:sp>
      <p:sp>
        <p:nvSpPr>
          <p:cNvPr id="4" name="Footer Placeholder 3">
            <a:extLst>
              <a:ext uri="{FF2B5EF4-FFF2-40B4-BE49-F238E27FC236}">
                <a16:creationId xmlns:a16="http://schemas.microsoft.com/office/drawing/2014/main" id="{526BA9C9-824B-4C74-BB9D-3F2EC0F2F9A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BA1AD2-F2BB-4AC0-86F3-0CAC6C446CC3}"/>
              </a:ext>
            </a:extLst>
          </p:cNvPr>
          <p:cNvSpPr>
            <a:spLocks noGrp="1"/>
          </p:cNvSpPr>
          <p:nvPr>
            <p:ph type="sldNum" sz="quarter" idx="12"/>
          </p:nvPr>
        </p:nvSpPr>
        <p:spPr/>
        <p:txBody>
          <a:bodyPr/>
          <a:lstStyle/>
          <a:p>
            <a:fld id="{6C6AE60A-B69C-4790-82F7-3882EDF23186}" type="slidenum">
              <a:rPr lang="en-GB" smtClean="0"/>
              <a:t>3</a:t>
            </a:fld>
            <a:endParaRPr lang="en-GB" dirty="0"/>
          </a:p>
        </p:txBody>
      </p:sp>
      <p:sp>
        <p:nvSpPr>
          <p:cNvPr id="6" name="Title 5">
            <a:extLst>
              <a:ext uri="{FF2B5EF4-FFF2-40B4-BE49-F238E27FC236}">
                <a16:creationId xmlns:a16="http://schemas.microsoft.com/office/drawing/2014/main" id="{2EDAC596-1285-4C52-BE65-8B366D238C03}"/>
              </a:ext>
            </a:extLst>
          </p:cNvPr>
          <p:cNvSpPr>
            <a:spLocks noGrp="1"/>
          </p:cNvSpPr>
          <p:nvPr>
            <p:ph type="title"/>
          </p:nvPr>
        </p:nvSpPr>
        <p:spPr/>
        <p:txBody>
          <a:bodyPr/>
          <a:lstStyle/>
          <a:p>
            <a:r>
              <a:rPr lang="en-US" dirty="0"/>
              <a:t>Remote safety/security-critical systems</a:t>
            </a:r>
          </a:p>
        </p:txBody>
      </p:sp>
      <p:pic>
        <p:nvPicPr>
          <p:cNvPr id="7" name="Picture 6">
            <a:extLst>
              <a:ext uri="{FF2B5EF4-FFF2-40B4-BE49-F238E27FC236}">
                <a16:creationId xmlns:a16="http://schemas.microsoft.com/office/drawing/2014/main" id="{96F0CED0-3424-4DAD-9026-9FF6E1F60D5F}"/>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306335" y="1656834"/>
            <a:ext cx="3069332" cy="1513181"/>
          </a:xfrm>
          <a:prstGeom prst="rect">
            <a:avLst/>
          </a:prstGeom>
        </p:spPr>
      </p:pic>
      <p:grpSp>
        <p:nvGrpSpPr>
          <p:cNvPr id="8" name="Group 7">
            <a:extLst>
              <a:ext uri="{FF2B5EF4-FFF2-40B4-BE49-F238E27FC236}">
                <a16:creationId xmlns:a16="http://schemas.microsoft.com/office/drawing/2014/main" id="{47B30CA1-F9CE-409F-96AB-A34E3AEB9515}"/>
              </a:ext>
            </a:extLst>
          </p:cNvPr>
          <p:cNvGrpSpPr/>
          <p:nvPr/>
        </p:nvGrpSpPr>
        <p:grpSpPr>
          <a:xfrm>
            <a:off x="745843" y="3874433"/>
            <a:ext cx="1839947" cy="2069167"/>
            <a:chOff x="5585254" y="1849102"/>
            <a:chExt cx="1885950" cy="2120901"/>
          </a:xfrm>
        </p:grpSpPr>
        <p:pic>
          <p:nvPicPr>
            <p:cNvPr id="9" name="Picture 8">
              <a:extLst>
                <a:ext uri="{FF2B5EF4-FFF2-40B4-BE49-F238E27FC236}">
                  <a16:creationId xmlns:a16="http://schemas.microsoft.com/office/drawing/2014/main" id="{67DF987D-9FF8-4216-9F1B-C60460C110E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l="11572" t="6496" r="11084" b="6524"/>
            <a:stretch/>
          </p:blipFill>
          <p:spPr>
            <a:xfrm>
              <a:off x="5585254" y="1849102"/>
              <a:ext cx="1885950" cy="2120901"/>
            </a:xfrm>
            <a:prstGeom prst="rect">
              <a:avLst/>
            </a:prstGeom>
          </p:spPr>
        </p:pic>
        <p:sp>
          <p:nvSpPr>
            <p:cNvPr id="10" name="Rectangle 9">
              <a:extLst>
                <a:ext uri="{FF2B5EF4-FFF2-40B4-BE49-F238E27FC236}">
                  <a16:creationId xmlns:a16="http://schemas.microsoft.com/office/drawing/2014/main" id="{AB7E7EF3-7C09-4152-BC14-19B3002A7651}"/>
                </a:ext>
              </a:extLst>
            </p:cNvPr>
            <p:cNvSpPr/>
            <p:nvPr/>
          </p:nvSpPr>
          <p:spPr>
            <a:xfrm>
              <a:off x="5875638" y="2656703"/>
              <a:ext cx="1383957" cy="177401"/>
            </a:xfrm>
            <a:prstGeom prst="rect">
              <a:avLst/>
            </a:prstGeom>
            <a:solidFill>
              <a:srgbClr val="BDBD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Screen Clipping">
            <a:extLst>
              <a:ext uri="{FF2B5EF4-FFF2-40B4-BE49-F238E27FC236}">
                <a16:creationId xmlns:a16="http://schemas.microsoft.com/office/drawing/2014/main" id="{5F851AD6-C29A-489D-8E5C-9F5F96A43B55}"/>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100000"/>
                    </a14:imgEffect>
                  </a14:imgLayer>
                </a14:imgProps>
              </a:ext>
              <a:ext uri="{28A0092B-C50C-407E-A947-70E740481C1C}">
                <a14:useLocalDpi xmlns:a14="http://schemas.microsoft.com/office/drawing/2010/main" val="0"/>
              </a:ext>
            </a:extLst>
          </a:blip>
          <a:stretch>
            <a:fillRect/>
          </a:stretch>
        </p:blipFill>
        <p:spPr>
          <a:xfrm>
            <a:off x="4722019" y="1502695"/>
            <a:ext cx="3528576" cy="2595007"/>
          </a:xfrm>
          <a:prstGeom prst="rect">
            <a:avLst/>
          </a:prstGeom>
        </p:spPr>
      </p:pic>
      <p:pic>
        <p:nvPicPr>
          <p:cNvPr id="12" name="Picture 2" descr="Image result for home automation">
            <a:extLst>
              <a:ext uri="{FF2B5EF4-FFF2-40B4-BE49-F238E27FC236}">
                <a16:creationId xmlns:a16="http://schemas.microsoft.com/office/drawing/2014/main" id="{72B80956-5135-4A6C-B7D9-81931094FD37}"/>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harpenSoften amount="-100000"/>
                    </a14:imgEffect>
                  </a14:imgLayer>
                </a14:imgProps>
              </a:ext>
              <a:ext uri="{28A0092B-C50C-407E-A947-70E740481C1C}">
                <a14:useLocalDpi xmlns:a14="http://schemas.microsoft.com/office/drawing/2010/main" val="0"/>
              </a:ext>
            </a:extLst>
          </a:blip>
          <a:srcRect l="12811" t="2081" r="14889" b="2108"/>
          <a:stretch/>
        </p:blipFill>
        <p:spPr bwMode="auto">
          <a:xfrm>
            <a:off x="4722019" y="4497088"/>
            <a:ext cx="2476772" cy="18462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wholechildonline.com/mt-content/uploads/2016/03/online-pay.jpg">
            <a:extLst>
              <a:ext uri="{FF2B5EF4-FFF2-40B4-BE49-F238E27FC236}">
                <a16:creationId xmlns:a16="http://schemas.microsoft.com/office/drawing/2014/main" id="{83CF9C67-2DA2-4BB6-BE81-D73456D61CD3}"/>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455819" y="2413424"/>
            <a:ext cx="3121819" cy="1262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4 Best Bitcoin Wallets And Other Cryptocurrency Wallets ...">
            <a:extLst>
              <a:ext uri="{FF2B5EF4-FFF2-40B4-BE49-F238E27FC236}">
                <a16:creationId xmlns:a16="http://schemas.microsoft.com/office/drawing/2014/main" id="{673BE12F-F6F7-49D6-8062-9ED153C2F1D5}"/>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8904023" y="4419600"/>
            <a:ext cx="2410445" cy="17536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78FE71-A6BB-4DCE-94D6-E94A9B3CA288}"/>
              </a:ext>
            </a:extLst>
          </p:cNvPr>
          <p:cNvSpPr txBox="1"/>
          <p:nvPr/>
        </p:nvSpPr>
        <p:spPr>
          <a:xfrm>
            <a:off x="7335159" y="6527083"/>
            <a:ext cx="2241319" cy="200055"/>
          </a:xfrm>
          <a:prstGeom prst="rect">
            <a:avLst/>
          </a:prstGeom>
          <a:noFill/>
        </p:spPr>
        <p:txBody>
          <a:bodyPr wrap="none" rtlCol="0">
            <a:spAutoFit/>
          </a:bodyPr>
          <a:lstStyle/>
          <a:p>
            <a:r>
              <a:rPr lang="en-US" sz="700" dirty="0"/>
              <a:t>Images are from </a:t>
            </a:r>
            <a:r>
              <a:rPr lang="en-US" sz="700" dirty="0" err="1"/>
              <a:t>janztec</a:t>
            </a:r>
            <a:r>
              <a:rPr lang="en-US" sz="700" dirty="0"/>
              <a:t>, wired, </a:t>
            </a:r>
            <a:r>
              <a:rPr lang="en-US" sz="700" dirty="0" err="1"/>
              <a:t>getty</a:t>
            </a:r>
            <a:r>
              <a:rPr lang="en-US" sz="700" dirty="0"/>
              <a:t>, </a:t>
            </a:r>
            <a:r>
              <a:rPr lang="en-US" sz="700" dirty="0" err="1"/>
              <a:t>controlbyweb</a:t>
            </a:r>
            <a:endParaRPr lang="en-US" sz="700" dirty="0"/>
          </a:p>
        </p:txBody>
      </p:sp>
      <p:sp>
        <p:nvSpPr>
          <p:cNvPr id="20" name="Rectangle 19">
            <a:extLst>
              <a:ext uri="{FF2B5EF4-FFF2-40B4-BE49-F238E27FC236}">
                <a16:creationId xmlns:a16="http://schemas.microsoft.com/office/drawing/2014/main" id="{0D8276B4-9C29-4863-B4C4-EFF72BFC90C3}"/>
              </a:ext>
            </a:extLst>
          </p:cNvPr>
          <p:cNvSpPr/>
          <p:nvPr/>
        </p:nvSpPr>
        <p:spPr>
          <a:xfrm>
            <a:off x="324179" y="1307704"/>
            <a:ext cx="11560969" cy="5156991"/>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16E933F-DB6E-4825-B3F2-F4868440DD93}"/>
              </a:ext>
            </a:extLst>
          </p:cNvPr>
          <p:cNvPicPr>
            <a:picLocks noChangeAspect="1"/>
          </p:cNvPicPr>
          <p:nvPr/>
        </p:nvPicPr>
        <p:blipFill>
          <a:blip r:embed="rId15"/>
          <a:stretch>
            <a:fillRect/>
          </a:stretch>
        </p:blipFill>
        <p:spPr>
          <a:xfrm>
            <a:off x="1400836" y="1736404"/>
            <a:ext cx="3493960" cy="3084968"/>
          </a:xfrm>
          <a:prstGeom prst="rect">
            <a:avLst/>
          </a:prstGeom>
        </p:spPr>
      </p:pic>
      <p:pic>
        <p:nvPicPr>
          <p:cNvPr id="22" name="Picture 21">
            <a:extLst>
              <a:ext uri="{FF2B5EF4-FFF2-40B4-BE49-F238E27FC236}">
                <a16:creationId xmlns:a16="http://schemas.microsoft.com/office/drawing/2014/main" id="{80E6C6E8-B071-4488-9777-011E9C9A1E3D}"/>
              </a:ext>
            </a:extLst>
          </p:cNvPr>
          <p:cNvPicPr>
            <a:picLocks noChangeAspect="1"/>
          </p:cNvPicPr>
          <p:nvPr/>
        </p:nvPicPr>
        <p:blipFill>
          <a:blip r:embed="rId16"/>
          <a:stretch>
            <a:fillRect/>
          </a:stretch>
        </p:blipFill>
        <p:spPr>
          <a:xfrm>
            <a:off x="6486474" y="1736859"/>
            <a:ext cx="3581400" cy="3084967"/>
          </a:xfrm>
          <a:prstGeom prst="rect">
            <a:avLst/>
          </a:prstGeom>
        </p:spPr>
      </p:pic>
    </p:spTree>
    <p:extLst>
      <p:ext uri="{BB962C8B-B14F-4D97-AF65-F5344CB8AC3E}">
        <p14:creationId xmlns:p14="http://schemas.microsoft.com/office/powerpoint/2010/main" val="40143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C255C3-39A4-46D5-BF5F-B39ABAA65FBB}"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30</a:t>
            </a:fld>
            <a:endParaRPr lang="en-GB" dirty="0"/>
          </a:p>
        </p:txBody>
      </p:sp>
      <p:sp>
        <p:nvSpPr>
          <p:cNvPr id="6" name="Title 5"/>
          <p:cNvSpPr>
            <a:spLocks noGrp="1"/>
          </p:cNvSpPr>
          <p:nvPr>
            <p:ph type="title"/>
          </p:nvPr>
        </p:nvSpPr>
        <p:spPr/>
        <p:txBody>
          <a:bodyPr/>
          <a:lstStyle/>
          <a:p>
            <a:r>
              <a:rPr lang="en-US" dirty="0"/>
              <a:t>Solution 2: Input Signing</a:t>
            </a:r>
          </a:p>
        </p:txBody>
      </p:sp>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36593" t="12095" r="29821" b="21238"/>
          <a:stretch/>
        </p:blipFill>
        <p:spPr>
          <a:xfrm>
            <a:off x="5908207" y="2950304"/>
            <a:ext cx="419937" cy="833543"/>
          </a:xfrm>
          <a:prstGeom prst="rect">
            <a:avLst/>
          </a:prstGeom>
        </p:spPr>
      </p:pic>
      <p:sp>
        <p:nvSpPr>
          <p:cNvPr id="21" name="Rectangle 20"/>
          <p:cNvSpPr/>
          <p:nvPr/>
        </p:nvSpPr>
        <p:spPr>
          <a:xfrm>
            <a:off x="5295818" y="3918633"/>
            <a:ext cx="1667909" cy="923330"/>
          </a:xfrm>
          <a:prstGeom prst="rect">
            <a:avLst/>
          </a:prstGeom>
        </p:spPr>
        <p:txBody>
          <a:bodyPr wrap="square">
            <a:spAutoFit/>
          </a:bodyPr>
          <a:lstStyle/>
          <a:p>
            <a:pPr algn="ctr"/>
            <a:r>
              <a:rPr lang="en-US" dirty="0"/>
              <a:t>Trusted embedded device</a:t>
            </a:r>
          </a:p>
        </p:txBody>
      </p:sp>
      <p:pic>
        <p:nvPicPr>
          <p:cNvPr id="24" name="Picture 2" descr="Could your pacemaker be hackable?"/>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0" b="100000" l="6250" r="94063"/>
                    </a14:imgEffect>
                  </a14:imgLayer>
                </a14:imgProps>
              </a:ext>
              <a:ext uri="{28A0092B-C50C-407E-A947-70E740481C1C}">
                <a14:useLocalDpi xmlns:a14="http://schemas.microsoft.com/office/drawing/2010/main" val="0"/>
              </a:ext>
            </a:extLst>
          </a:blip>
          <a:srcRect l="16328"/>
          <a:stretch/>
        </p:blipFill>
        <p:spPr bwMode="auto">
          <a:xfrm>
            <a:off x="9320022" y="1402811"/>
            <a:ext cx="2422822" cy="162877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1" idx="3"/>
          </p:cNvCxnSpPr>
          <p:nvPr/>
        </p:nvCxnSpPr>
        <p:spPr>
          <a:xfrm flipV="1">
            <a:off x="4151797" y="3449252"/>
            <a:ext cx="1484622" cy="11324"/>
          </a:xfrm>
          <a:prstGeom prst="straightConnector1">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flipV="1">
            <a:off x="6328144" y="2122613"/>
            <a:ext cx="2619651" cy="1252618"/>
          </a:xfrm>
          <a:prstGeom prst="bentConnector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p:nvPr/>
        </p:nvCxnSpPr>
        <p:spPr>
          <a:xfrm>
            <a:off x="6328144" y="3375231"/>
            <a:ext cx="2642432" cy="1730169"/>
          </a:xfrm>
          <a:prstGeom prst="bentConnector3">
            <a:avLst>
              <a:gd name="adj1" fmla="val 49303"/>
            </a:avLst>
          </a:prstGeom>
          <a:ln w="1905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mage result for dana diabecare 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83855" y="4450543"/>
            <a:ext cx="2280902" cy="11404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2464184"/>
            <a:ext cx="797064" cy="797064"/>
          </a:xfrm>
          <a:prstGeom prst="rect">
            <a:avLst/>
          </a:prstGeom>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2035" y="5152796"/>
            <a:ext cx="797064" cy="797064"/>
          </a:xfrm>
          <a:prstGeom prst="rect">
            <a:avLst/>
          </a:prstGeom>
        </p:spPr>
      </p:pic>
      <p:grpSp>
        <p:nvGrpSpPr>
          <p:cNvPr id="7" name="Group 6"/>
          <p:cNvGrpSpPr/>
          <p:nvPr/>
        </p:nvGrpSpPr>
        <p:grpSpPr>
          <a:xfrm>
            <a:off x="649413" y="1821945"/>
            <a:ext cx="3539206" cy="3824517"/>
            <a:chOff x="627203" y="1821945"/>
            <a:chExt cx="3539206" cy="3824517"/>
          </a:xfrm>
        </p:grpSpPr>
        <p:sp>
          <p:nvSpPr>
            <p:cNvPr id="67" name="Rounded Rectangle 66"/>
            <p:cNvSpPr/>
            <p:nvPr/>
          </p:nvSpPr>
          <p:spPr>
            <a:xfrm>
              <a:off x="627203" y="2018966"/>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p:cNvSpPr/>
            <p:nvPr/>
          </p:nvSpPr>
          <p:spPr>
            <a:xfrm>
              <a:off x="1116205" y="5082709"/>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69" name="Rectangle 68"/>
            <p:cNvSpPr/>
            <p:nvPr/>
          </p:nvSpPr>
          <p:spPr>
            <a:xfrm>
              <a:off x="2552538" y="5069820"/>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0" name="Rectangle 69"/>
            <p:cNvSpPr/>
            <p:nvPr/>
          </p:nvSpPr>
          <p:spPr>
            <a:xfrm>
              <a:off x="2421937" y="2234524"/>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693182" y="2252026"/>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2" name="Rectangle 71"/>
            <p:cNvSpPr/>
            <p:nvPr/>
          </p:nvSpPr>
          <p:spPr>
            <a:xfrm>
              <a:off x="2421937" y="2786081"/>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TextBox 72"/>
            <p:cNvSpPr txBox="1"/>
            <p:nvPr/>
          </p:nvSpPr>
          <p:spPr>
            <a:xfrm>
              <a:off x="693182" y="2803583"/>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4" name="Rectangle 73"/>
            <p:cNvSpPr/>
            <p:nvPr/>
          </p:nvSpPr>
          <p:spPr>
            <a:xfrm>
              <a:off x="707723" y="1975720"/>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671070" y="1821945"/>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76" name="TextBox 75"/>
            <p:cNvSpPr txBox="1"/>
            <p:nvPr/>
          </p:nvSpPr>
          <p:spPr>
            <a:xfrm>
              <a:off x="671070" y="3904778"/>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7" name="TextBox 76"/>
            <p:cNvSpPr txBox="1"/>
            <p:nvPr/>
          </p:nvSpPr>
          <p:spPr>
            <a:xfrm>
              <a:off x="668347" y="4454804"/>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78" name="Rectangle 77"/>
            <p:cNvSpPr/>
            <p:nvPr/>
          </p:nvSpPr>
          <p:spPr>
            <a:xfrm>
              <a:off x="2421937" y="3320166"/>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679929" y="3337668"/>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0" name="TextBox 79"/>
            <p:cNvSpPr txBox="1"/>
            <p:nvPr/>
          </p:nvSpPr>
          <p:spPr>
            <a:xfrm>
              <a:off x="2765672" y="2227741"/>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81" name="TextBox 80"/>
            <p:cNvSpPr txBox="1"/>
            <p:nvPr/>
          </p:nvSpPr>
          <p:spPr>
            <a:xfrm>
              <a:off x="2765672" y="2780022"/>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2" name="TextBox 81"/>
            <p:cNvSpPr txBox="1"/>
            <p:nvPr/>
          </p:nvSpPr>
          <p:spPr>
            <a:xfrm>
              <a:off x="2765672" y="3320166"/>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3" name="Isosceles Triangle 82"/>
            <p:cNvSpPr/>
            <p:nvPr/>
          </p:nvSpPr>
          <p:spPr>
            <a:xfrm>
              <a:off x="3912865" y="2144869"/>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flipV="1">
              <a:off x="3912865" y="493692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3" idx="3"/>
              <a:endCxn id="84" idx="3"/>
            </p:cNvCxnSpPr>
            <p:nvPr/>
          </p:nvCxnSpPr>
          <p:spPr>
            <a:xfrm>
              <a:off x="4002620" y="2299619"/>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3958851" y="2357609"/>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Arrow Connector 86"/>
            <p:cNvCxnSpPr/>
            <p:nvPr/>
          </p:nvCxnSpPr>
          <p:spPr>
            <a:xfrm>
              <a:off x="2445156" y="4117484"/>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60622" y="3902650"/>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Arrow Connector 88"/>
            <p:cNvCxnSpPr/>
            <p:nvPr/>
          </p:nvCxnSpPr>
          <p:spPr>
            <a:xfrm>
              <a:off x="2445156" y="4627063"/>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3360622" y="4412229"/>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2578564" y="4041284"/>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2873276" y="4541053"/>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3365813" y="390874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4" name="TextBox 93"/>
            <p:cNvSpPr txBox="1"/>
            <p:nvPr/>
          </p:nvSpPr>
          <p:spPr>
            <a:xfrm>
              <a:off x="3326256" y="440700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6861" y="2227839"/>
            <a:ext cx="583794" cy="583794"/>
          </a:xfrm>
          <a:prstGeom prst="rect">
            <a:avLst/>
          </a:prstGeom>
        </p:spPr>
      </p:pic>
      <p:sp>
        <p:nvSpPr>
          <p:cNvPr id="8" name="Rectangle 7"/>
          <p:cNvSpPr/>
          <p:nvPr/>
        </p:nvSpPr>
        <p:spPr>
          <a:xfrm>
            <a:off x="1557132" y="2820988"/>
            <a:ext cx="2631487" cy="1477328"/>
          </a:xfrm>
          <a:prstGeom prst="rect">
            <a:avLst/>
          </a:prstGeom>
          <a:solidFill>
            <a:schemeClr val="accent4">
              <a:lumMod val="20000"/>
              <a:lumOff val="80000"/>
            </a:schemeClr>
          </a:solidFill>
          <a:ln>
            <a:solidFill>
              <a:schemeClr val="tx2"/>
            </a:solidFill>
          </a:ln>
        </p:spPr>
        <p:txBody>
          <a:bodyPr wrap="square">
            <a:spAutoFit/>
          </a:bodyPr>
          <a:lstStyle/>
          <a:p>
            <a:pPr lvl="0">
              <a:defRPr/>
            </a:pPr>
            <a:r>
              <a:rPr lang="en-US" kern="0" dirty="0">
                <a:solidFill>
                  <a:prstClr val="black"/>
                </a:solidFill>
                <a:latin typeface="Calibri" panose="020F0502020204030204"/>
              </a:rPr>
              <a:t>Heart beat 75 </a:t>
            </a:r>
          </a:p>
          <a:p>
            <a:pPr lvl="0">
              <a:defRPr/>
            </a:pPr>
            <a:r>
              <a:rPr lang="en-US" kern="0" dirty="0">
                <a:solidFill>
                  <a:prstClr val="black"/>
                </a:solidFill>
                <a:latin typeface="Calibri" panose="020F0502020204030204"/>
              </a:rPr>
              <a:t>Insulin 177U</a:t>
            </a:r>
          </a:p>
          <a:p>
            <a:pPr lvl="0">
              <a:defRPr/>
            </a:pPr>
            <a:r>
              <a:rPr lang="en-US" kern="0" dirty="0">
                <a:solidFill>
                  <a:prstClr val="black"/>
                </a:solidFill>
                <a:latin typeface="Calibri" panose="020F0502020204030204"/>
              </a:rPr>
              <a:t>Basal rate 0.025 U/</a:t>
            </a:r>
            <a:r>
              <a:rPr lang="en-US" kern="0" dirty="0" err="1">
                <a:solidFill>
                  <a:prstClr val="black"/>
                </a:solidFill>
                <a:latin typeface="Calibri" panose="020F0502020204030204"/>
              </a:rPr>
              <a:t>Hr</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Low level 60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a:p>
            <a:pPr lvl="0">
              <a:defRPr/>
            </a:pPr>
            <a:r>
              <a:rPr lang="en-US" kern="0" dirty="0">
                <a:solidFill>
                  <a:prstClr val="black"/>
                </a:solidFill>
                <a:latin typeface="Calibri" panose="020F0502020204030204"/>
              </a:rPr>
              <a:t>High level 105 mg/</a:t>
            </a:r>
            <a:r>
              <a:rPr lang="en-US" kern="0" dirty="0" err="1">
                <a:solidFill>
                  <a:prstClr val="black"/>
                </a:solidFill>
                <a:latin typeface="Calibri" panose="020F0502020204030204"/>
              </a:rPr>
              <a:t>dL</a:t>
            </a:r>
            <a:endParaRPr lang="en-US" kern="0" dirty="0">
              <a:solidFill>
                <a:prstClr val="black"/>
              </a:solidFill>
              <a:latin typeface="Calibri" panose="020F0502020204030204"/>
            </a:endParaRPr>
          </a:p>
        </p:txBody>
      </p:sp>
    </p:spTree>
    <p:extLst>
      <p:ext uri="{BB962C8B-B14F-4D97-AF65-F5344CB8AC3E}">
        <p14:creationId xmlns:p14="http://schemas.microsoft.com/office/powerpoint/2010/main" val="2728516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left)">
                                      <p:cBhvr>
                                        <p:cTn id="33" dur="500"/>
                                        <p:tgtEl>
                                          <p:spTgt spid="27"/>
                                        </p:tgtEl>
                                      </p:cBhvr>
                                    </p:animEffect>
                                  </p:childTnLst>
                                </p:cTn>
                              </p:par>
                              <p:par>
                                <p:cTn id="34" presetID="22" presetClass="entr" presetSubtype="8"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036219" y="5257800"/>
            <a:ext cx="5791200" cy="533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E8EA8F10-3F8F-48F3-99B0-B7210BF97C1C}"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31</a:t>
            </a:fld>
            <a:endParaRPr lang="en-GB" dirty="0"/>
          </a:p>
        </p:txBody>
      </p:sp>
      <p:sp>
        <p:nvSpPr>
          <p:cNvPr id="6" name="Title 5"/>
          <p:cNvSpPr>
            <a:spLocks noGrp="1"/>
          </p:cNvSpPr>
          <p:nvPr>
            <p:ph type="title"/>
          </p:nvPr>
        </p:nvSpPr>
        <p:spPr/>
        <p:txBody>
          <a:bodyPr/>
          <a:lstStyle/>
          <a:p>
            <a:r>
              <a:rPr lang="en-US" dirty="0"/>
              <a:t>Display manipulation attack</a:t>
            </a:r>
          </a:p>
        </p:txBody>
      </p:sp>
      <p:sp>
        <p:nvSpPr>
          <p:cNvPr id="7" name="Rectangle 6"/>
          <p:cNvSpPr/>
          <p:nvPr/>
        </p:nvSpPr>
        <p:spPr>
          <a:xfrm>
            <a:off x="9249057" y="3138952"/>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a:t>
            </a:r>
          </a:p>
        </p:txBody>
      </p:sp>
      <p:sp>
        <p:nvSpPr>
          <p:cNvPr id="8" name="Rectangle 7"/>
          <p:cNvSpPr/>
          <p:nvPr/>
        </p:nvSpPr>
        <p:spPr>
          <a:xfrm>
            <a:off x="835818" y="3144786"/>
            <a:ext cx="1254321" cy="369332"/>
          </a:xfrm>
          <a:prstGeom prst="rect">
            <a:avLst/>
          </a:prstGeom>
        </p:spPr>
        <p:txBody>
          <a:bodyPr wrap="square">
            <a:spAutoFit/>
          </a:bodyPr>
          <a:lstStyle/>
          <a:p>
            <a:pPr algn="ctr"/>
            <a:r>
              <a:rPr lang="en-US" dirty="0"/>
              <a:t>177</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593" t="12095" r="29821" b="21238"/>
          <a:stretch/>
        </p:blipFill>
        <p:spPr>
          <a:xfrm>
            <a:off x="5156544" y="1592714"/>
            <a:ext cx="385273" cy="764738"/>
          </a:xfrm>
          <a:prstGeom prst="rect">
            <a:avLst/>
          </a:prstGeom>
        </p:spPr>
      </p:pic>
      <p:sp>
        <p:nvSpPr>
          <p:cNvPr id="16" name="Rectangle 15"/>
          <p:cNvSpPr/>
          <p:nvPr/>
        </p:nvSpPr>
        <p:spPr>
          <a:xfrm>
            <a:off x="4722019" y="3144786"/>
            <a:ext cx="1254321" cy="369332"/>
          </a:xfrm>
          <a:prstGeom prst="rect">
            <a:avLst/>
          </a:prstGeom>
        </p:spPr>
        <p:txBody>
          <a:bodyPr wrap="square">
            <a:spAutoFit/>
          </a:bodyPr>
          <a:lstStyle/>
          <a:p>
            <a:pPr algn="ctr"/>
            <a:r>
              <a:rPr lang="en-US" dirty="0"/>
              <a:t>177</a:t>
            </a:r>
          </a:p>
        </p:txBody>
      </p:sp>
      <p:sp>
        <p:nvSpPr>
          <p:cNvPr id="17" name="Rectangle 16"/>
          <p:cNvSpPr/>
          <p:nvPr/>
        </p:nvSpPr>
        <p:spPr>
          <a:xfrm>
            <a:off x="9249057" y="4000488"/>
            <a:ext cx="1986907" cy="3810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177</a:t>
            </a:r>
          </a:p>
        </p:txBody>
      </p:sp>
      <p:sp>
        <p:nvSpPr>
          <p:cNvPr id="18" name="Rectangle 17"/>
          <p:cNvSpPr/>
          <p:nvPr/>
        </p:nvSpPr>
        <p:spPr>
          <a:xfrm>
            <a:off x="835818" y="4006322"/>
            <a:ext cx="1254321" cy="369332"/>
          </a:xfrm>
          <a:prstGeom prst="rect">
            <a:avLst/>
          </a:prstGeom>
        </p:spPr>
        <p:txBody>
          <a:bodyPr wrap="square">
            <a:spAutoFit/>
          </a:bodyPr>
          <a:lstStyle/>
          <a:p>
            <a:pPr algn="ctr"/>
            <a:r>
              <a:rPr lang="en-US" b="0" dirty="0"/>
              <a:t>7</a:t>
            </a:r>
          </a:p>
        </p:txBody>
      </p:sp>
      <p:sp>
        <p:nvSpPr>
          <p:cNvPr id="19" name="Rectangle 18"/>
          <p:cNvSpPr/>
          <p:nvPr/>
        </p:nvSpPr>
        <p:spPr>
          <a:xfrm>
            <a:off x="4722019" y="4006322"/>
            <a:ext cx="1254321" cy="369332"/>
          </a:xfrm>
          <a:prstGeom prst="rect">
            <a:avLst/>
          </a:prstGeom>
        </p:spPr>
        <p:txBody>
          <a:bodyPr wrap="square">
            <a:spAutoFit/>
          </a:bodyPr>
          <a:lstStyle/>
          <a:p>
            <a:pPr algn="ctr"/>
            <a:r>
              <a:rPr lang="en-US" dirty="0"/>
              <a:t>1777</a:t>
            </a:r>
          </a:p>
        </p:txBody>
      </p:sp>
      <p:sp>
        <p:nvSpPr>
          <p:cNvPr id="20" name="Rectangle 19"/>
          <p:cNvSpPr/>
          <p:nvPr/>
        </p:nvSpPr>
        <p:spPr>
          <a:xfrm>
            <a:off x="835818" y="5334000"/>
            <a:ext cx="1981201" cy="369332"/>
          </a:xfrm>
          <a:prstGeom prst="rect">
            <a:avLst/>
          </a:prstGeom>
        </p:spPr>
        <p:txBody>
          <a:bodyPr wrap="square">
            <a:spAutoFit/>
          </a:bodyPr>
          <a:lstStyle/>
          <a:p>
            <a:pPr algn="ctr"/>
            <a:r>
              <a:rPr lang="en-US" dirty="0"/>
              <a:t>User sees 177</a:t>
            </a:r>
          </a:p>
        </p:txBody>
      </p:sp>
      <p:sp>
        <p:nvSpPr>
          <p:cNvPr id="21" name="Rectangle 20"/>
          <p:cNvSpPr/>
          <p:nvPr/>
        </p:nvSpPr>
        <p:spPr>
          <a:xfrm>
            <a:off x="3895871" y="5334000"/>
            <a:ext cx="2667000" cy="369332"/>
          </a:xfrm>
          <a:prstGeom prst="rect">
            <a:avLst/>
          </a:prstGeom>
        </p:spPr>
        <p:txBody>
          <a:bodyPr wrap="square">
            <a:spAutoFit/>
          </a:bodyPr>
          <a:lstStyle/>
          <a:p>
            <a:pPr algn="ctr"/>
            <a:r>
              <a:rPr lang="en-US" dirty="0"/>
              <a:t>Device records 1777</a:t>
            </a:r>
          </a:p>
        </p:txBody>
      </p:sp>
      <p:sp>
        <p:nvSpPr>
          <p:cNvPr id="22" name="Rectangle 21"/>
          <p:cNvSpPr/>
          <p:nvPr/>
        </p:nvSpPr>
        <p:spPr>
          <a:xfrm>
            <a:off x="7081225" y="5334000"/>
            <a:ext cx="2667000" cy="369332"/>
          </a:xfrm>
          <a:prstGeom prst="rect">
            <a:avLst/>
          </a:prstGeom>
        </p:spPr>
        <p:txBody>
          <a:bodyPr wrap="square">
            <a:spAutoFit/>
          </a:bodyPr>
          <a:lstStyle/>
          <a:p>
            <a:pPr algn="ctr"/>
            <a:r>
              <a:rPr lang="en-US" dirty="0"/>
              <a:t>Host sends 1777</a:t>
            </a:r>
          </a:p>
        </p:txBody>
      </p:sp>
      <p:grpSp>
        <p:nvGrpSpPr>
          <p:cNvPr id="2" name="Group 1"/>
          <p:cNvGrpSpPr/>
          <p:nvPr/>
        </p:nvGrpSpPr>
        <p:grpSpPr>
          <a:xfrm>
            <a:off x="9249057" y="1278657"/>
            <a:ext cx="1477239" cy="1265681"/>
            <a:chOff x="9249057" y="1278657"/>
            <a:chExt cx="1477239" cy="1265681"/>
          </a:xfrm>
        </p:grpSpPr>
        <p:grpSp>
          <p:nvGrpSpPr>
            <p:cNvPr id="12" name="Group 11"/>
            <p:cNvGrpSpPr/>
            <p:nvPr/>
          </p:nvGrpSpPr>
          <p:grpSpPr>
            <a:xfrm>
              <a:off x="9522591" y="1278657"/>
              <a:ext cx="1203705" cy="1250187"/>
              <a:chOff x="5672047" y="2529333"/>
              <a:chExt cx="1470729" cy="1527522"/>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6719" t="12343" r="17117" b="26431"/>
              <a:stretch/>
            </p:blipFill>
            <p:spPr>
              <a:xfrm>
                <a:off x="5672047" y="2529333"/>
                <a:ext cx="1470729" cy="1527522"/>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3540" y="2630710"/>
                <a:ext cx="590163" cy="662384"/>
              </a:xfrm>
              <a:prstGeom prst="rect">
                <a:avLst/>
              </a:prstGeom>
            </p:spPr>
          </p:pic>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9057" y="1857004"/>
              <a:ext cx="687334" cy="687334"/>
            </a:xfrm>
            <a:prstGeom prst="rect">
              <a:avLst/>
            </a:prstGeom>
          </p:spPr>
        </p:pic>
      </p:gr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4" y="1413219"/>
            <a:ext cx="1239363" cy="1239363"/>
          </a:xfrm>
          <a:prstGeom prst="rect">
            <a:avLst/>
          </a:prstGeom>
        </p:spPr>
      </p:pic>
      <p:sp>
        <p:nvSpPr>
          <p:cNvPr id="26" name="TextBox 25"/>
          <p:cNvSpPr txBox="1"/>
          <p:nvPr/>
        </p:nvSpPr>
        <p:spPr>
          <a:xfrm>
            <a:off x="8303419" y="3125298"/>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7" name="TextBox 26"/>
          <p:cNvSpPr txBox="1"/>
          <p:nvPr/>
        </p:nvSpPr>
        <p:spPr>
          <a:xfrm>
            <a:off x="8303419" y="4012156"/>
            <a:ext cx="80342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a:t>
            </a:r>
          </a:p>
        </p:txBody>
      </p:sp>
      <p:sp>
        <p:nvSpPr>
          <p:cNvPr id="28" name="TextBox 27">
            <a:extLst>
              <a:ext uri="{FF2B5EF4-FFF2-40B4-BE49-F238E27FC236}">
                <a16:creationId xmlns:a16="http://schemas.microsoft.com/office/drawing/2014/main" id="{0B30CFC2-8A6E-D447-AB34-B4865E6CD3E4}"/>
              </a:ext>
            </a:extLst>
          </p:cNvPr>
          <p:cNvSpPr txBox="1"/>
          <p:nvPr/>
        </p:nvSpPr>
        <p:spPr>
          <a:xfrm>
            <a:off x="1064419" y="5938769"/>
            <a:ext cx="389721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IntegriKey</a:t>
            </a:r>
            <a:endParaRPr lang="en-US" sz="2000" dirty="0"/>
          </a:p>
        </p:txBody>
      </p:sp>
    </p:spTree>
    <p:extLst>
      <p:ext uri="{BB962C8B-B14F-4D97-AF65-F5344CB8AC3E}">
        <p14:creationId xmlns:p14="http://schemas.microsoft.com/office/powerpoint/2010/main" val="15322907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animBg="1"/>
      <p:bldP spid="8" grpId="0"/>
      <p:bldP spid="16" grpId="0"/>
      <p:bldP spid="17" grpId="0" animBg="1"/>
      <p:bldP spid="18" grpId="0"/>
      <p:bldP spid="19" grpId="0"/>
      <p:bldP spid="20" grpId="0"/>
      <p:bldP spid="21" grpId="0"/>
      <p:bldP spid="22" grpId="0"/>
      <p:bldP spid="26" grpId="0" animBg="1"/>
      <p:bldP spid="27" grpId="0" animBg="1"/>
      <p:bldP spid="28" grpId="0"/>
      <p:bldP spid="2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971800"/>
            <a:ext cx="11537950" cy="838200"/>
          </a:xfrm>
        </p:spPr>
        <p:txBody>
          <a:bodyPr/>
          <a:lstStyle/>
          <a:p>
            <a:pPr marL="0" indent="0" algn="ctr">
              <a:buNone/>
            </a:pPr>
            <a:r>
              <a:rPr lang="en-US" dirty="0"/>
              <a:t>The lack of output integrity – </a:t>
            </a:r>
            <a:r>
              <a:rPr lang="en-US" i="1" dirty="0">
                <a:solidFill>
                  <a:srgbClr val="FF0000"/>
                </a:solidFill>
              </a:rPr>
              <a:t>the render of user inputs </a:t>
            </a:r>
            <a:r>
              <a:rPr lang="en-US" i="1" dirty="0"/>
              <a:t>on the screen</a:t>
            </a:r>
            <a:r>
              <a:rPr lang="en-US" dirty="0"/>
              <a:t> – compromises input integrity.</a:t>
            </a:r>
          </a:p>
        </p:txBody>
      </p:sp>
      <p:sp>
        <p:nvSpPr>
          <p:cNvPr id="3" name="Date Placeholder 2"/>
          <p:cNvSpPr>
            <a:spLocks noGrp="1"/>
          </p:cNvSpPr>
          <p:nvPr>
            <p:ph type="dt" sz="half" idx="10"/>
          </p:nvPr>
        </p:nvSpPr>
        <p:spPr/>
        <p:txBody>
          <a:bodyPr/>
          <a:lstStyle/>
          <a:p>
            <a:fld id="{32CC019C-73F3-4183-8599-CF15D00C9BAD}"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32</a:t>
            </a:fld>
            <a:endParaRPr lang="en-GB" dirty="0"/>
          </a:p>
        </p:txBody>
      </p:sp>
      <p:sp>
        <p:nvSpPr>
          <p:cNvPr id="6" name="Title 5"/>
          <p:cNvSpPr>
            <a:spLocks noGrp="1"/>
          </p:cNvSpPr>
          <p:nvPr>
            <p:ph type="title"/>
          </p:nvPr>
        </p:nvSpPr>
        <p:spPr/>
        <p:txBody>
          <a:bodyPr/>
          <a:lstStyle/>
          <a:p>
            <a:r>
              <a:rPr lang="en-US" dirty="0"/>
              <a:t>Observation 1</a:t>
            </a:r>
          </a:p>
        </p:txBody>
      </p:sp>
    </p:spTree>
    <p:extLst>
      <p:ext uri="{BB962C8B-B14F-4D97-AF65-F5344CB8AC3E}">
        <p14:creationId xmlns:p14="http://schemas.microsoft.com/office/powerpoint/2010/main" val="3488223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a:extLst>
              <a:ext uri="{FF2B5EF4-FFF2-40B4-BE49-F238E27FC236}">
                <a16:creationId xmlns:a16="http://schemas.microsoft.com/office/drawing/2014/main" id="{6FEBBF95-174B-0A4C-9F4E-2A4830617413}"/>
              </a:ext>
            </a:extLst>
          </p:cNvPr>
          <p:cNvSpPr/>
          <p:nvPr/>
        </p:nvSpPr>
        <p:spPr>
          <a:xfrm>
            <a:off x="4645819" y="3149464"/>
            <a:ext cx="2209800" cy="367637"/>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Date Placeholder 2"/>
          <p:cNvSpPr>
            <a:spLocks noGrp="1"/>
          </p:cNvSpPr>
          <p:nvPr>
            <p:ph type="dt" sz="half" idx="10"/>
          </p:nvPr>
        </p:nvSpPr>
        <p:spPr/>
        <p:txBody>
          <a:bodyPr/>
          <a:lstStyle/>
          <a:p>
            <a:fld id="{DB42F0EF-1DB5-488E-A20B-A96AD62D4EDD}"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33</a:t>
            </a:fld>
            <a:endParaRPr lang="en-GB" dirty="0"/>
          </a:p>
        </p:txBody>
      </p:sp>
      <p:sp>
        <p:nvSpPr>
          <p:cNvPr id="6" name="Title 5"/>
          <p:cNvSpPr>
            <a:spLocks noGrp="1"/>
          </p:cNvSpPr>
          <p:nvPr>
            <p:ph type="title"/>
          </p:nvPr>
        </p:nvSpPr>
        <p:spPr/>
        <p:txBody>
          <a:bodyPr/>
          <a:lstStyle/>
          <a:p>
            <a:r>
              <a:rPr lang="en-US"/>
              <a:t>Solution 3: Overlay</a:t>
            </a:r>
            <a:endParaRPr lang="en-US" dirty="0"/>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5585" y="5132523"/>
            <a:ext cx="1143000" cy="1143000"/>
          </a:xfrm>
          <a:prstGeom prst="rect">
            <a:avLst/>
          </a:prstGeom>
        </p:spPr>
      </p:pic>
      <p:grpSp>
        <p:nvGrpSpPr>
          <p:cNvPr id="2" name="Group 1">
            <a:extLst>
              <a:ext uri="{FF2B5EF4-FFF2-40B4-BE49-F238E27FC236}">
                <a16:creationId xmlns:a16="http://schemas.microsoft.com/office/drawing/2014/main" id="{D946A1A9-DF5E-1747-BC79-9176AA872B59}"/>
              </a:ext>
            </a:extLst>
          </p:cNvPr>
          <p:cNvGrpSpPr/>
          <p:nvPr/>
        </p:nvGrpSpPr>
        <p:grpSpPr>
          <a:xfrm>
            <a:off x="7036345" y="1249602"/>
            <a:ext cx="3539206" cy="5038270"/>
            <a:chOff x="1500695" y="1308282"/>
            <a:chExt cx="3539206" cy="503827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4545" y="5196792"/>
              <a:ext cx="1149760" cy="1149760"/>
            </a:xfrm>
            <a:prstGeom prst="rect">
              <a:avLst/>
            </a:prstGeom>
          </p:spPr>
        </p:pic>
        <p:sp>
          <p:nvSpPr>
            <p:cNvPr id="90" name="Rounded Rectangle 89"/>
            <p:cNvSpPr/>
            <p:nvPr/>
          </p:nvSpPr>
          <p:spPr>
            <a:xfrm>
              <a:off x="1500695" y="1505303"/>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p:cNvSpPr/>
            <p:nvPr/>
          </p:nvSpPr>
          <p:spPr>
            <a:xfrm>
              <a:off x="1989697" y="456904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2" name="Rectangle 91"/>
            <p:cNvSpPr/>
            <p:nvPr/>
          </p:nvSpPr>
          <p:spPr>
            <a:xfrm>
              <a:off x="3426030" y="4556157"/>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3" name="Rectangle 92"/>
            <p:cNvSpPr/>
            <p:nvPr/>
          </p:nvSpPr>
          <p:spPr>
            <a:xfrm>
              <a:off x="3295429" y="1720861"/>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p:cNvSpPr txBox="1"/>
            <p:nvPr/>
          </p:nvSpPr>
          <p:spPr>
            <a:xfrm>
              <a:off x="1566674" y="1738363"/>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5" name="Rectangle 94"/>
            <p:cNvSpPr/>
            <p:nvPr/>
          </p:nvSpPr>
          <p:spPr>
            <a:xfrm>
              <a:off x="3295429" y="2272418"/>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p:cNvSpPr txBox="1"/>
            <p:nvPr/>
          </p:nvSpPr>
          <p:spPr>
            <a:xfrm>
              <a:off x="1566674" y="2289920"/>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7" name="Rectangle 96"/>
            <p:cNvSpPr/>
            <p:nvPr/>
          </p:nvSpPr>
          <p:spPr>
            <a:xfrm>
              <a:off x="1581215" y="1462057"/>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544562" y="1308282"/>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9" name="TextBox 98"/>
            <p:cNvSpPr txBox="1"/>
            <p:nvPr/>
          </p:nvSpPr>
          <p:spPr>
            <a:xfrm>
              <a:off x="1544562" y="3391115"/>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TextBox 99"/>
            <p:cNvSpPr txBox="1"/>
            <p:nvPr/>
          </p:nvSpPr>
          <p:spPr>
            <a:xfrm>
              <a:off x="1541839" y="3941141"/>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1" name="Rectangle 100"/>
            <p:cNvSpPr/>
            <p:nvPr/>
          </p:nvSpPr>
          <p:spPr>
            <a:xfrm>
              <a:off x="3295429" y="2806503"/>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p:cNvSpPr txBox="1"/>
            <p:nvPr/>
          </p:nvSpPr>
          <p:spPr>
            <a:xfrm>
              <a:off x="1553421" y="2824005"/>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3" name="TextBox 102"/>
            <p:cNvSpPr txBox="1"/>
            <p:nvPr/>
          </p:nvSpPr>
          <p:spPr>
            <a:xfrm>
              <a:off x="3639164" y="171407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4" name="TextBox 103"/>
            <p:cNvSpPr txBox="1"/>
            <p:nvPr/>
          </p:nvSpPr>
          <p:spPr>
            <a:xfrm>
              <a:off x="3639164" y="226635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TextBox 104"/>
            <p:cNvSpPr txBox="1"/>
            <p:nvPr/>
          </p:nvSpPr>
          <p:spPr>
            <a:xfrm>
              <a:off x="3639164" y="2806503"/>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Isosceles Triangle 105"/>
            <p:cNvSpPr/>
            <p:nvPr/>
          </p:nvSpPr>
          <p:spPr>
            <a:xfrm>
              <a:off x="4786357" y="1631206"/>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flipV="1">
              <a:off x="4786357" y="4423262"/>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06" idx="3"/>
              <a:endCxn id="107" idx="3"/>
            </p:cNvCxnSpPr>
            <p:nvPr/>
          </p:nvCxnSpPr>
          <p:spPr>
            <a:xfrm>
              <a:off x="4876112" y="1785956"/>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832343" y="1843946"/>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p:cNvCxnSpPr/>
            <p:nvPr/>
          </p:nvCxnSpPr>
          <p:spPr>
            <a:xfrm>
              <a:off x="3318648" y="3603821"/>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4234114" y="3388987"/>
              <a:ext cx="429086" cy="379214"/>
            </a:xfrm>
            <a:prstGeom prst="rect">
              <a:avLst/>
            </a:prstGeom>
            <a:solidFill>
              <a:srgbClr val="92D050"/>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Arrow Connector 111"/>
            <p:cNvCxnSpPr/>
            <p:nvPr/>
          </p:nvCxnSpPr>
          <p:spPr>
            <a:xfrm>
              <a:off x="3318648" y="41134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4234114" y="38985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p:cNvSpPr/>
            <p:nvPr/>
          </p:nvSpPr>
          <p:spPr>
            <a:xfrm>
              <a:off x="3452056" y="3527621"/>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746768" y="402739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239305" y="3395085"/>
              <a:ext cx="418704" cy="369332"/>
            </a:xfrm>
            <a:prstGeom prst="rect">
              <a:avLst/>
            </a:prstGeom>
            <a:solidFill>
              <a:srgbClr val="CAFF15"/>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7" name="TextBox 116"/>
            <p:cNvSpPr txBox="1"/>
            <p:nvPr/>
          </p:nvSpPr>
          <p:spPr>
            <a:xfrm>
              <a:off x="4188619" y="3893340"/>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18" name="Group 117"/>
          <p:cNvGrpSpPr/>
          <p:nvPr/>
        </p:nvGrpSpPr>
        <p:grpSpPr>
          <a:xfrm>
            <a:off x="752512" y="1249602"/>
            <a:ext cx="3539206" cy="3824517"/>
            <a:chOff x="1259013" y="1971661"/>
            <a:chExt cx="3539206" cy="3824517"/>
          </a:xfrm>
        </p:grpSpPr>
        <p:sp>
          <p:nvSpPr>
            <p:cNvPr id="119" name="Rounded Rectangle 11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121" name="Rectangle 12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122" name="Rectangle 12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124" name="Rectangle 123"/>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TextBox 12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126" name="Rectangle 12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128" name="TextBox 12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29" name="TextBox 12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0" name="Rectangle 12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35" name="Isosceles Triangle 13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p:cNvCxnSpPr>
              <a:stCxn id="135" idx="3"/>
              <a:endCxn id="13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Rectangle 13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1" name="Straight Arrow Connector 14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 name="TextBox 144"/>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46" name="TextBox 145"/>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7" name="Group 6">
            <a:extLst>
              <a:ext uri="{FF2B5EF4-FFF2-40B4-BE49-F238E27FC236}">
                <a16:creationId xmlns:a16="http://schemas.microsoft.com/office/drawing/2014/main" id="{794F7DF2-ED8D-9E47-8C7D-5572E65EA403}"/>
              </a:ext>
            </a:extLst>
          </p:cNvPr>
          <p:cNvGrpSpPr/>
          <p:nvPr/>
        </p:nvGrpSpPr>
        <p:grpSpPr>
          <a:xfrm>
            <a:off x="5395697" y="2758500"/>
            <a:ext cx="654231" cy="1296219"/>
            <a:chOff x="5395697" y="2758500"/>
            <a:chExt cx="654231" cy="1296219"/>
          </a:xfrm>
        </p:grpSpPr>
        <p:sp>
          <p:nvSpPr>
            <p:cNvPr id="9" name="Rectangle 8">
              <a:extLst>
                <a:ext uri="{FF2B5EF4-FFF2-40B4-BE49-F238E27FC236}">
                  <a16:creationId xmlns:a16="http://schemas.microsoft.com/office/drawing/2014/main" id="{3C9DD3DB-75A4-3646-B86E-03181112C37A}"/>
                </a:ext>
              </a:extLst>
            </p:cNvPr>
            <p:cNvSpPr/>
            <p:nvPr/>
          </p:nvSpPr>
          <p:spPr>
            <a:xfrm>
              <a:off x="5395697" y="2758500"/>
              <a:ext cx="631426" cy="1296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FCC6B01-FDB1-124B-9843-189830A799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593" t="12095" r="29821" b="21238"/>
            <a:stretch/>
          </p:blipFill>
          <p:spPr>
            <a:xfrm>
              <a:off x="5464226" y="2765325"/>
              <a:ext cx="585702" cy="1162575"/>
            </a:xfrm>
            <a:prstGeom prst="rect">
              <a:avLst/>
            </a:prstGeom>
          </p:spPr>
        </p:pic>
      </p:grpSp>
    </p:spTree>
    <p:extLst>
      <p:ext uri="{BB962C8B-B14F-4D97-AF65-F5344CB8AC3E}">
        <p14:creationId xmlns:p14="http://schemas.microsoft.com/office/powerpoint/2010/main" val="2366785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8F21D65-867B-42FF-96FE-53922BF37A09}"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34</a:t>
            </a:fld>
            <a:endParaRPr lang="en-GB" dirty="0"/>
          </a:p>
        </p:txBody>
      </p:sp>
      <p:sp>
        <p:nvSpPr>
          <p:cNvPr id="6" name="Title 5"/>
          <p:cNvSpPr>
            <a:spLocks noGrp="1"/>
          </p:cNvSpPr>
          <p:nvPr>
            <p:ph type="title"/>
          </p:nvPr>
        </p:nvSpPr>
        <p:spPr/>
        <p:txBody>
          <a:bodyPr/>
          <a:lstStyle/>
          <a:p>
            <a:r>
              <a:rPr lang="en-US" dirty="0"/>
              <a:t>Overlay: Output Manipulation</a:t>
            </a:r>
          </a:p>
        </p:txBody>
      </p:sp>
      <p:grpSp>
        <p:nvGrpSpPr>
          <p:cNvPr id="70" name="Group 69"/>
          <p:cNvGrpSpPr/>
          <p:nvPr/>
        </p:nvGrpSpPr>
        <p:grpSpPr>
          <a:xfrm>
            <a:off x="847235" y="1357083"/>
            <a:ext cx="3539206" cy="3824517"/>
            <a:chOff x="1259013" y="1971661"/>
            <a:chExt cx="3539206" cy="3824517"/>
          </a:xfrm>
        </p:grpSpPr>
        <p:sp>
          <p:nvSpPr>
            <p:cNvPr id="71" name="Rounded Rectangle 70"/>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Rectangle 71"/>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73" name="Rectangle 72"/>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74" name="Rectangle 73"/>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TextBox 74"/>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76" name="Rectangle 75"/>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TextBox 76"/>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78" name="Rectangle 77"/>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80" name="TextBox 79"/>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1" name="TextBox 80"/>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2" name="Rectangle 81"/>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TextBox 82"/>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84" name="TextBox 83"/>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5" name="TextBox 84"/>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6" name="TextBox 85"/>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87" name="Isosceles Triangle 86"/>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7" idx="3"/>
              <a:endCxn id="88"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3" name="Straight Arrow Connector 92"/>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98" name="TextBox 97"/>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36" name="Group 35">
            <a:extLst>
              <a:ext uri="{FF2B5EF4-FFF2-40B4-BE49-F238E27FC236}">
                <a16:creationId xmlns:a16="http://schemas.microsoft.com/office/drawing/2014/main" id="{E3335AFC-9FD9-B34D-BA68-CFD6A66A7656}"/>
              </a:ext>
            </a:extLst>
          </p:cNvPr>
          <p:cNvGrpSpPr/>
          <p:nvPr/>
        </p:nvGrpSpPr>
        <p:grpSpPr>
          <a:xfrm>
            <a:off x="7761858" y="1357083"/>
            <a:ext cx="3539206" cy="3824517"/>
            <a:chOff x="1259013" y="1971661"/>
            <a:chExt cx="3539206" cy="3824517"/>
          </a:xfrm>
        </p:grpSpPr>
        <p:sp>
          <p:nvSpPr>
            <p:cNvPr id="37" name="Rounded Rectangle 36">
              <a:extLst>
                <a:ext uri="{FF2B5EF4-FFF2-40B4-BE49-F238E27FC236}">
                  <a16:creationId xmlns:a16="http://schemas.microsoft.com/office/drawing/2014/main" id="{BCD7CF4B-DC96-E14D-B456-26B8F8F15963}"/>
                </a:ext>
              </a:extLst>
            </p:cNvPr>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15133A01-36D5-E148-800B-E6F23C0CEB96}"/>
                </a:ext>
              </a:extLst>
            </p:cNvPr>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39" name="Rectangle 38">
              <a:extLst>
                <a:ext uri="{FF2B5EF4-FFF2-40B4-BE49-F238E27FC236}">
                  <a16:creationId xmlns:a16="http://schemas.microsoft.com/office/drawing/2014/main" id="{C9016657-0825-D140-B119-97F0CDF58030}"/>
                </a:ext>
              </a:extLst>
            </p:cNvPr>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40" name="Rectangle 39">
              <a:extLst>
                <a:ext uri="{FF2B5EF4-FFF2-40B4-BE49-F238E27FC236}">
                  <a16:creationId xmlns:a16="http://schemas.microsoft.com/office/drawing/2014/main" id="{9367C6C9-F96D-F54B-BC70-3230A8B53502}"/>
                </a:ext>
              </a:extLst>
            </p:cNvPr>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DA24F2A-A6FD-624C-87E3-FFC1A5F2AE82}"/>
                </a:ext>
              </a:extLst>
            </p:cNvPr>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42" name="Rectangle 41">
              <a:extLst>
                <a:ext uri="{FF2B5EF4-FFF2-40B4-BE49-F238E27FC236}">
                  <a16:creationId xmlns:a16="http://schemas.microsoft.com/office/drawing/2014/main" id="{7C28C990-F9EA-B14B-875D-9739BADF8AE2}"/>
                </a:ext>
              </a:extLst>
            </p:cNvPr>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FE0B2821-D5BA-984E-A1B0-7682D6211CAB}"/>
                </a:ext>
              </a:extLst>
            </p:cNvPr>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44" name="Rectangle 43">
              <a:extLst>
                <a:ext uri="{FF2B5EF4-FFF2-40B4-BE49-F238E27FC236}">
                  <a16:creationId xmlns:a16="http://schemas.microsoft.com/office/drawing/2014/main" id="{E8EA081D-7F63-594C-8376-A516CDD662F5}"/>
                </a:ext>
              </a:extLst>
            </p:cNvPr>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3DEEB7DC-491C-DD49-922A-B3A7662038D3}"/>
                </a:ext>
              </a:extLst>
            </p:cNvPr>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46" name="TextBox 45">
              <a:extLst>
                <a:ext uri="{FF2B5EF4-FFF2-40B4-BE49-F238E27FC236}">
                  <a16:creationId xmlns:a16="http://schemas.microsoft.com/office/drawing/2014/main" id="{440D0441-4354-7B40-ACED-ABCB7D5A0B2A}"/>
                </a:ext>
              </a:extLst>
            </p:cNvPr>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47" name="TextBox 46">
              <a:extLst>
                <a:ext uri="{FF2B5EF4-FFF2-40B4-BE49-F238E27FC236}">
                  <a16:creationId xmlns:a16="http://schemas.microsoft.com/office/drawing/2014/main" id="{993F223B-ECB2-A74F-8842-3CA49ED2C51A}"/>
                </a:ext>
              </a:extLst>
            </p:cNvPr>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48" name="Rectangle 47">
              <a:extLst>
                <a:ext uri="{FF2B5EF4-FFF2-40B4-BE49-F238E27FC236}">
                  <a16:creationId xmlns:a16="http://schemas.microsoft.com/office/drawing/2014/main" id="{D0B9ECE6-E4E0-5744-AF03-587162786358}"/>
                </a:ext>
              </a:extLst>
            </p:cNvPr>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EA7A218-51D6-A04A-8318-11BA24810140}"/>
                </a:ext>
              </a:extLst>
            </p:cNvPr>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50" name="TextBox 49">
              <a:extLst>
                <a:ext uri="{FF2B5EF4-FFF2-40B4-BE49-F238E27FC236}">
                  <a16:creationId xmlns:a16="http://schemas.microsoft.com/office/drawing/2014/main" id="{C5834A0D-F8C3-4D4D-A254-966AC596021D}"/>
                </a:ext>
              </a:extLst>
            </p:cNvPr>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1" name="TextBox 50">
              <a:extLst>
                <a:ext uri="{FF2B5EF4-FFF2-40B4-BE49-F238E27FC236}">
                  <a16:creationId xmlns:a16="http://schemas.microsoft.com/office/drawing/2014/main" id="{7B7A672F-3ABD-FB42-B781-054ED28ED7BE}"/>
                </a:ext>
              </a:extLst>
            </p:cNvPr>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2" name="TextBox 51">
              <a:extLst>
                <a:ext uri="{FF2B5EF4-FFF2-40B4-BE49-F238E27FC236}">
                  <a16:creationId xmlns:a16="http://schemas.microsoft.com/office/drawing/2014/main" id="{8D1A8FBB-57AD-F04A-BA72-5FB895B742F1}"/>
                </a:ext>
              </a:extLst>
            </p:cNvPr>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Isosceles Triangle 86">
              <a:extLst>
                <a:ext uri="{FF2B5EF4-FFF2-40B4-BE49-F238E27FC236}">
                  <a16:creationId xmlns:a16="http://schemas.microsoft.com/office/drawing/2014/main" id="{946429B0-42FD-6D40-B7D1-09A3F4A1BBE8}"/>
                </a:ext>
              </a:extLst>
            </p:cNvPr>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87">
              <a:extLst>
                <a:ext uri="{FF2B5EF4-FFF2-40B4-BE49-F238E27FC236}">
                  <a16:creationId xmlns:a16="http://schemas.microsoft.com/office/drawing/2014/main" id="{9BF6B6BA-A8D3-0740-9E17-DA2E76CE40D4}"/>
                </a:ext>
              </a:extLst>
            </p:cNvPr>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95B09E9D-8187-7041-921E-354390A2FD10}"/>
                </a:ext>
              </a:extLst>
            </p:cNvPr>
            <p:cNvCxnSpPr>
              <a:stCxn id="53" idx="3"/>
              <a:endCxn id="54"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421DE3C2-C75E-4940-8C6E-38ECCE0AC229}"/>
                </a:ext>
              </a:extLst>
            </p:cNvPr>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01D8EC5-A483-D244-9399-D34069109ECB}"/>
                </a:ext>
              </a:extLst>
            </p:cNvPr>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750067F-E0C3-4D47-9C55-F7C66A0CD8E6}"/>
                </a:ext>
              </a:extLst>
            </p:cNvPr>
            <p:cNvSpPr/>
            <p:nvPr/>
          </p:nvSpPr>
          <p:spPr>
            <a:xfrm>
              <a:off x="3992432" y="4052366"/>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Arrow Connector 58">
              <a:extLst>
                <a:ext uri="{FF2B5EF4-FFF2-40B4-BE49-F238E27FC236}">
                  <a16:creationId xmlns:a16="http://schemas.microsoft.com/office/drawing/2014/main" id="{1518C29A-3BF3-3748-B9BF-AFFBD49CB228}"/>
                </a:ext>
              </a:extLst>
            </p:cNvPr>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A86AF1FB-F843-2D4A-BD27-1F33979C75E4}"/>
                </a:ext>
              </a:extLst>
            </p:cNvPr>
            <p:cNvSpPr/>
            <p:nvPr/>
          </p:nvSpPr>
          <p:spPr>
            <a:xfrm>
              <a:off x="3992432" y="4561945"/>
              <a:ext cx="429086"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012878BE-652C-6F4A-9F1C-5F57DD0E2AEE}"/>
                </a:ext>
              </a:extLst>
            </p:cNvPr>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6BF40DA-C9A6-DF46-82B6-6DEE26F17094}"/>
                </a:ext>
              </a:extLst>
            </p:cNvPr>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02DCB38-EE2A-8C48-A20C-DE498F0B6D1B}"/>
                </a:ext>
              </a:extLst>
            </p:cNvPr>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4" name="TextBox 63">
              <a:extLst>
                <a:ext uri="{FF2B5EF4-FFF2-40B4-BE49-F238E27FC236}">
                  <a16:creationId xmlns:a16="http://schemas.microsoft.com/office/drawing/2014/main" id="{29353668-858F-964C-A0FA-2876DD47A80A}"/>
                </a:ext>
              </a:extLst>
            </p:cNvPr>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2" name="Right Arrow 1">
            <a:extLst>
              <a:ext uri="{FF2B5EF4-FFF2-40B4-BE49-F238E27FC236}">
                <a16:creationId xmlns:a16="http://schemas.microsoft.com/office/drawing/2014/main" id="{B9149452-C0AA-3045-A6B2-150CE801B81F}"/>
              </a:ext>
            </a:extLst>
          </p:cNvPr>
          <p:cNvSpPr/>
          <p:nvPr/>
        </p:nvSpPr>
        <p:spPr>
          <a:xfrm>
            <a:off x="4628141" y="3153410"/>
            <a:ext cx="3096367" cy="47117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8879" y="2662534"/>
            <a:ext cx="1371600" cy="1371600"/>
          </a:xfrm>
          <a:prstGeom prst="rect">
            <a:avLst/>
          </a:prstGeom>
        </p:spPr>
      </p:pic>
    </p:spTree>
    <p:extLst>
      <p:ext uri="{BB962C8B-B14F-4D97-AF65-F5344CB8AC3E}">
        <p14:creationId xmlns:p14="http://schemas.microsoft.com/office/powerpoint/2010/main" val="3451048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9B8B56-4717-44CD-BE9F-015644102901}"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35</a:t>
            </a:fld>
            <a:endParaRPr lang="en-GB" dirty="0"/>
          </a:p>
        </p:txBody>
      </p:sp>
      <p:sp>
        <p:nvSpPr>
          <p:cNvPr id="6" name="Title 5"/>
          <p:cNvSpPr>
            <a:spLocks noGrp="1"/>
          </p:cNvSpPr>
          <p:nvPr>
            <p:ph type="title"/>
          </p:nvPr>
        </p:nvSpPr>
        <p:spPr/>
        <p:txBody>
          <a:bodyPr/>
          <a:lstStyle/>
          <a:p>
            <a:r>
              <a:rPr lang="en-US" dirty="0"/>
              <a:t>Overlay: Output Manipulation</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4013" y="2353238"/>
            <a:ext cx="1565912" cy="1565912"/>
          </a:xfrm>
          <a:prstGeom prst="rect">
            <a:avLst/>
          </a:prstGeom>
        </p:spPr>
      </p:pic>
      <p:grpSp>
        <p:nvGrpSpPr>
          <p:cNvPr id="25" name="Group 24"/>
          <p:cNvGrpSpPr/>
          <p:nvPr/>
        </p:nvGrpSpPr>
        <p:grpSpPr>
          <a:xfrm>
            <a:off x="4077842" y="1371600"/>
            <a:ext cx="3539206" cy="3824517"/>
            <a:chOff x="1259013" y="1971661"/>
            <a:chExt cx="3539206" cy="3824517"/>
          </a:xfrm>
        </p:grpSpPr>
        <p:sp>
          <p:nvSpPr>
            <p:cNvPr id="26" name="Rounded Rectangle 25"/>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rgbClr val="CAFF15"/>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63453"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3568253"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54" name="TextBox 53"/>
          <p:cNvSpPr txBox="1"/>
          <p:nvPr/>
        </p:nvSpPr>
        <p:spPr>
          <a:xfrm>
            <a:off x="6299094" y="235167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55" name="TextBox 54"/>
          <p:cNvSpPr txBox="1"/>
          <p:nvPr/>
        </p:nvSpPr>
        <p:spPr>
          <a:xfrm>
            <a:off x="6235022" y="1779686"/>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6" name="TextBox 55"/>
          <p:cNvSpPr txBox="1"/>
          <p:nvPr/>
        </p:nvSpPr>
        <p:spPr>
          <a:xfrm>
            <a:off x="6160862" y="2884644"/>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7" name="TextBox 56"/>
          <p:cNvSpPr txBox="1"/>
          <p:nvPr/>
        </p:nvSpPr>
        <p:spPr>
          <a:xfrm>
            <a:off x="6776347" y="3482473"/>
            <a:ext cx="65274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6000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8" name="TextBox 57"/>
          <p:cNvSpPr txBox="1"/>
          <p:nvPr/>
        </p:nvSpPr>
        <p:spPr>
          <a:xfrm>
            <a:off x="6744581" y="3981035"/>
            <a:ext cx="705642"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latin typeface="Calibri" panose="020F0502020204030204"/>
              </a:rPr>
              <a:t>10500</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2245402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2895600"/>
            <a:ext cx="11537950" cy="1295400"/>
          </a:xfrm>
        </p:spPr>
        <p:txBody>
          <a:bodyPr/>
          <a:lstStyle/>
          <a:p>
            <a:pPr marL="0" indent="0" algn="ctr">
              <a:buNone/>
            </a:pPr>
            <a:r>
              <a:rPr lang="en-US" dirty="0"/>
              <a:t>If the </a:t>
            </a:r>
            <a:r>
              <a:rPr lang="en-US" i="1" dirty="0">
                <a:solidFill>
                  <a:srgbClr val="FF0000"/>
                </a:solidFill>
              </a:rPr>
              <a:t>protected output</a:t>
            </a:r>
            <a:r>
              <a:rPr lang="en-US" dirty="0">
                <a:solidFill>
                  <a:srgbClr val="FF0000"/>
                </a:solidFill>
              </a:rPr>
              <a:t> </a:t>
            </a:r>
            <a:r>
              <a:rPr lang="en-US" dirty="0"/>
              <a:t>is provided </a:t>
            </a:r>
            <a:r>
              <a:rPr lang="en-US" i="1" dirty="0">
                <a:solidFill>
                  <a:srgbClr val="FF0000"/>
                </a:solidFill>
              </a:rPr>
              <a:t>out-of-context</a:t>
            </a:r>
            <a:r>
              <a:rPr lang="en-US" dirty="0"/>
              <a:t>, </a:t>
            </a:r>
          </a:p>
          <a:p>
            <a:pPr marL="0" indent="0" algn="ctr">
              <a:buNone/>
            </a:pPr>
            <a:r>
              <a:rPr lang="en-US" dirty="0"/>
              <a:t>users are more likely not to verify it. </a:t>
            </a:r>
          </a:p>
          <a:p>
            <a:pPr marL="0" indent="0" algn="ctr">
              <a:buNone/>
            </a:pPr>
            <a:r>
              <a:rPr lang="en-US" dirty="0"/>
              <a:t>Therefore input integrity can be violated.</a:t>
            </a:r>
          </a:p>
        </p:txBody>
      </p:sp>
      <p:sp>
        <p:nvSpPr>
          <p:cNvPr id="3" name="Date Placeholder 2"/>
          <p:cNvSpPr>
            <a:spLocks noGrp="1"/>
          </p:cNvSpPr>
          <p:nvPr>
            <p:ph type="dt" sz="half" idx="10"/>
          </p:nvPr>
        </p:nvSpPr>
        <p:spPr/>
        <p:txBody>
          <a:bodyPr/>
          <a:lstStyle/>
          <a:p>
            <a:fld id="{11184890-F410-4BF8-B382-3C81288E4DA9}"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36</a:t>
            </a:fld>
            <a:endParaRPr lang="en-GB" dirty="0"/>
          </a:p>
        </p:txBody>
      </p:sp>
      <p:sp>
        <p:nvSpPr>
          <p:cNvPr id="6" name="Title 5"/>
          <p:cNvSpPr>
            <a:spLocks noGrp="1"/>
          </p:cNvSpPr>
          <p:nvPr>
            <p:ph type="title"/>
          </p:nvPr>
        </p:nvSpPr>
        <p:spPr/>
        <p:txBody>
          <a:bodyPr/>
          <a:lstStyle/>
          <a:p>
            <a:r>
              <a:rPr lang="en-US" dirty="0"/>
              <a:t>Observation 2</a:t>
            </a:r>
          </a:p>
        </p:txBody>
      </p:sp>
    </p:spTree>
    <p:extLst>
      <p:ext uri="{BB962C8B-B14F-4D97-AF65-F5344CB8AC3E}">
        <p14:creationId xmlns:p14="http://schemas.microsoft.com/office/powerpoint/2010/main" val="2808108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BF2B27-A2C8-4781-9CBB-80F48B6B501D}" type="datetime1">
              <a:rPr lang="en-US" smtClean="0"/>
              <a:t>3/5/2021</a:t>
            </a:fld>
            <a:endParaRPr lang="en-GB" dirty="0"/>
          </a:p>
        </p:txBody>
      </p:sp>
      <p:sp>
        <p:nvSpPr>
          <p:cNvPr id="4" name="Footer Placeholder 3"/>
          <p:cNvSpPr>
            <a:spLocks noGrp="1"/>
          </p:cNvSpPr>
          <p:nvPr>
            <p:ph type="ftr" sz="quarter" idx="11"/>
          </p:nvPr>
        </p:nvSpPr>
        <p:spPr>
          <a:xfrm>
            <a:off x="6094413" y="6308726"/>
            <a:ext cx="4631883" cy="459776"/>
          </a:xfrm>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37</a:t>
            </a:fld>
            <a:endParaRPr lang="en-GB" dirty="0"/>
          </a:p>
        </p:txBody>
      </p:sp>
      <p:sp>
        <p:nvSpPr>
          <p:cNvPr id="6" name="Title 5"/>
          <p:cNvSpPr>
            <a:spLocks noGrp="1"/>
          </p:cNvSpPr>
          <p:nvPr>
            <p:ph type="title"/>
          </p:nvPr>
        </p:nvSpPr>
        <p:spPr/>
        <p:txBody>
          <a:bodyPr/>
          <a:lstStyle/>
          <a:p>
            <a:r>
              <a:rPr lang="en-US" dirty="0"/>
              <a:t>Overlay: Early Form Submission Attack</a:t>
            </a:r>
          </a:p>
        </p:txBody>
      </p:sp>
      <p:sp>
        <p:nvSpPr>
          <p:cNvPr id="8" name="TextBox 7"/>
          <p:cNvSpPr txBox="1"/>
          <p:nvPr/>
        </p:nvSpPr>
        <p:spPr>
          <a:xfrm>
            <a:off x="1732554" y="2580932"/>
            <a:ext cx="2101529" cy="369332"/>
          </a:xfrm>
          <a:prstGeom prst="rect">
            <a:avLst/>
          </a:prstGeom>
          <a:noFill/>
        </p:spPr>
        <p:txBody>
          <a:bodyPr wrap="square" rtlCol="0">
            <a:spAutoFit/>
          </a:bodyPr>
          <a:lstStyle/>
          <a:p>
            <a:r>
              <a:rPr lang="en-US" dirty="0">
                <a:solidFill>
                  <a:srgbClr val="FF0000"/>
                </a:solidFill>
              </a:rPr>
              <a:t>Textbox in focus</a:t>
            </a:r>
          </a:p>
        </p:txBody>
      </p:sp>
      <p:grpSp>
        <p:nvGrpSpPr>
          <p:cNvPr id="88" name="Group 87"/>
          <p:cNvGrpSpPr/>
          <p:nvPr/>
        </p:nvGrpSpPr>
        <p:grpSpPr>
          <a:xfrm>
            <a:off x="3565285" y="1599294"/>
            <a:ext cx="3539206" cy="3824517"/>
            <a:chOff x="1259013" y="1971661"/>
            <a:chExt cx="3539206" cy="3824517"/>
          </a:xfrm>
        </p:grpSpPr>
        <p:sp>
          <p:nvSpPr>
            <p:cNvPr id="89" name="Rounded Rectangle 88"/>
            <p:cNvSpPr/>
            <p:nvPr/>
          </p:nvSpPr>
          <p:spPr>
            <a:xfrm>
              <a:off x="1259013" y="2168682"/>
              <a:ext cx="3539206" cy="3627496"/>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91" name="Rectangle 90"/>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92" name="Rectangle 91"/>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p:cNvSpPr txBox="1"/>
            <p:nvPr/>
          </p:nvSpPr>
          <p:spPr>
            <a:xfrm>
              <a:off x="1324992" y="2401742"/>
              <a:ext cx="1189749"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beat</a:t>
              </a:r>
            </a:p>
          </p:txBody>
        </p:sp>
        <p:sp>
          <p:nvSpPr>
            <p:cNvPr id="94" name="Rectangle 93"/>
            <p:cNvSpPr/>
            <p:nvPr/>
          </p:nvSpPr>
          <p:spPr>
            <a:xfrm>
              <a:off x="3053747" y="2935797"/>
              <a:ext cx="1367772" cy="379214"/>
            </a:xfrm>
            <a:prstGeom prst="rect">
              <a:avLst/>
            </a:prstGeom>
            <a:solidFill>
              <a:sysClr val="window" lastClr="FFFFFF"/>
            </a:solidFill>
            <a:ln w="19050" cap="flat" cmpd="sng" algn="ctr">
              <a:solidFill>
                <a:schemeClr val="accent2">
                  <a:lumMod val="40000"/>
                  <a:lumOff val="6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1324992" y="2953299"/>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96" name="Rectangle 95"/>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TextBox 96"/>
            <p:cNvSpPr txBox="1"/>
            <p:nvPr/>
          </p:nvSpPr>
          <p:spPr>
            <a:xfrm>
              <a:off x="1302880" y="1971661"/>
              <a:ext cx="15840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98" name="TextBox 97"/>
            <p:cNvSpPr txBox="1"/>
            <p:nvPr/>
          </p:nvSpPr>
          <p:spPr>
            <a:xfrm>
              <a:off x="1302880" y="4054494"/>
              <a:ext cx="18389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99" name="TextBox 98"/>
            <p:cNvSpPr txBox="1"/>
            <p:nvPr/>
          </p:nvSpPr>
          <p:spPr>
            <a:xfrm>
              <a:off x="1300157" y="4604520"/>
              <a:ext cx="1882247"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a:t>
              </a:r>
              <a:r>
                <a:rPr kumimoji="0" lang="en-US" sz="1800" b="0" i="0" u="none" strike="noStrike" kern="0" cap="none" spc="0" normalizeH="0" baseline="0" noProof="0" dirty="0" err="1">
                  <a:ln>
                    <a:noFill/>
                  </a:ln>
                  <a:solidFill>
                    <a:prstClr val="black"/>
                  </a:solidFill>
                  <a:effectLst/>
                  <a:uLnTx/>
                  <a:uFillTx/>
                  <a:latin typeface="Calibri" panose="020F0502020204030204"/>
                </a:rPr>
                <a:t>dL</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0" name="Rectangle 99"/>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102" name="TextBox 101"/>
            <p:cNvSpPr txBox="1"/>
            <p:nvPr/>
          </p:nvSpPr>
          <p:spPr>
            <a:xfrm>
              <a:off x="3397482" y="2377457"/>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103" name="TextBox 102"/>
            <p:cNvSpPr txBox="1"/>
            <p:nvPr/>
          </p:nvSpPr>
          <p:spPr>
            <a:xfrm>
              <a:off x="3397482" y="2929738"/>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4" name="TextBox 103"/>
            <p:cNvSpPr txBox="1"/>
            <p:nvPr/>
          </p:nvSpPr>
          <p:spPr>
            <a:xfrm>
              <a:off x="3397482" y="3469882"/>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05" name="Isosceles Triangle 104"/>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p:cNvCxnSpPr>
              <a:stCxn id="105" idx="3"/>
              <a:endCxn id="106"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3992432" y="4052366"/>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Arrow Connector 110"/>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3992432" y="4561945"/>
              <a:ext cx="429086"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3505086"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3997623" y="4058464"/>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TextBox 115"/>
            <p:cNvSpPr txBox="1"/>
            <p:nvPr/>
          </p:nvSpPr>
          <p:spPr>
            <a:xfrm>
              <a:off x="3958066" y="4556719"/>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9" name="TextBox 8"/>
          <p:cNvSpPr txBox="1"/>
          <p:nvPr/>
        </p:nvSpPr>
        <p:spPr>
          <a:xfrm>
            <a:off x="1592563" y="4904328"/>
            <a:ext cx="2021456" cy="369332"/>
          </a:xfrm>
          <a:prstGeom prst="rect">
            <a:avLst/>
          </a:prstGeom>
          <a:noFill/>
        </p:spPr>
        <p:txBody>
          <a:bodyPr wrap="square" rtlCol="0">
            <a:spAutoFit/>
          </a:bodyPr>
          <a:lstStyle/>
          <a:p>
            <a:r>
              <a:rPr lang="en-US" dirty="0">
                <a:solidFill>
                  <a:srgbClr val="FF0000"/>
                </a:solidFill>
              </a:rPr>
              <a:t>OS triggers click</a:t>
            </a:r>
          </a:p>
        </p:txBody>
      </p:sp>
      <p:sp>
        <p:nvSpPr>
          <p:cNvPr id="2" name="Rounded Rectangle 1"/>
          <p:cNvSpPr/>
          <p:nvPr/>
        </p:nvSpPr>
        <p:spPr>
          <a:xfrm>
            <a:off x="3939725" y="4763054"/>
            <a:ext cx="1236270" cy="573908"/>
          </a:xfrm>
          <a:prstGeom prst="roundRect">
            <a:avLst>
              <a:gd name="adj" fmla="val 32837"/>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8F4962D0-C303-AD4B-A376-D9AD60B11D2C}"/>
              </a:ext>
            </a:extLst>
          </p:cNvPr>
          <p:cNvSpPr txBox="1"/>
          <p:nvPr/>
        </p:nvSpPr>
        <p:spPr>
          <a:xfrm>
            <a:off x="7914519" y="3356968"/>
            <a:ext cx="3897216"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err="1"/>
              <a:t>Fidelius</a:t>
            </a:r>
            <a:endParaRPr lang="en-US" sz="2000" dirty="0"/>
          </a:p>
          <a:p>
            <a:pPr marL="285750" indent="-285750">
              <a:buFont typeface="Arial" panose="020B0604020202020204" pitchFamily="34" charset="0"/>
              <a:buChar char="•"/>
            </a:pPr>
            <a:r>
              <a:rPr lang="en-US" sz="2000" dirty="0"/>
              <a:t>Trusted overlay from FPGA</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73065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3276600"/>
            <a:ext cx="11537950" cy="795336"/>
          </a:xfrm>
        </p:spPr>
        <p:txBody>
          <a:bodyPr/>
          <a:lstStyle/>
          <a:p>
            <a:pPr marL="0" indent="0" algn="ctr">
              <a:buNone/>
            </a:pPr>
            <a:r>
              <a:rPr lang="en-US" dirty="0"/>
              <a:t>If </a:t>
            </a:r>
            <a:r>
              <a:rPr lang="en-US" i="1" dirty="0">
                <a:solidFill>
                  <a:srgbClr val="FF0000"/>
                </a:solidFill>
              </a:rPr>
              <a:t>not all the modalities of inputs </a:t>
            </a:r>
            <a:r>
              <a:rPr lang="en-US" dirty="0"/>
              <a:t>are secured simultaneously, none of them can be fully secured.</a:t>
            </a:r>
          </a:p>
        </p:txBody>
      </p:sp>
      <p:sp>
        <p:nvSpPr>
          <p:cNvPr id="3" name="Date Placeholder 2"/>
          <p:cNvSpPr>
            <a:spLocks noGrp="1"/>
          </p:cNvSpPr>
          <p:nvPr>
            <p:ph type="dt" sz="half" idx="10"/>
          </p:nvPr>
        </p:nvSpPr>
        <p:spPr/>
        <p:txBody>
          <a:bodyPr/>
          <a:lstStyle/>
          <a:p>
            <a:fld id="{E7B37369-3EE9-4A37-934C-CC55DDE3F435}"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38</a:t>
            </a:fld>
            <a:endParaRPr lang="en-GB" dirty="0"/>
          </a:p>
        </p:txBody>
      </p:sp>
      <p:sp>
        <p:nvSpPr>
          <p:cNvPr id="6" name="Title 5"/>
          <p:cNvSpPr>
            <a:spLocks noGrp="1"/>
          </p:cNvSpPr>
          <p:nvPr>
            <p:ph type="title"/>
          </p:nvPr>
        </p:nvSpPr>
        <p:spPr/>
        <p:txBody>
          <a:bodyPr/>
          <a:lstStyle/>
          <a:p>
            <a:r>
              <a:rPr lang="en-US" dirty="0"/>
              <a:t>Observation 3</a:t>
            </a:r>
          </a:p>
        </p:txBody>
      </p:sp>
    </p:spTree>
    <p:extLst>
      <p:ext uri="{BB962C8B-B14F-4D97-AF65-F5344CB8AC3E}">
        <p14:creationId xmlns:p14="http://schemas.microsoft.com/office/powerpoint/2010/main" val="234282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72A565-CA3E-42A2-B4E1-0DDC8853CF44}"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39</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2902297" y="5546562"/>
            <a:ext cx="6572633" cy="461665"/>
          </a:xfrm>
          <a:prstGeom prst="rect">
            <a:avLst/>
          </a:prstGeom>
        </p:spPr>
        <p:txBody>
          <a:bodyPr wrap="none">
            <a:spAutoFit/>
          </a:bodyPr>
          <a:lstStyle/>
          <a:p>
            <a:r>
              <a:rPr lang="en-US" sz="2400" b="1" dirty="0"/>
              <a:t>Inter-dependency between Input and output</a:t>
            </a:r>
          </a:p>
        </p:txBody>
      </p:sp>
      <p:sp>
        <p:nvSpPr>
          <p:cNvPr id="8" name="Oval 7"/>
          <p:cNvSpPr/>
          <p:nvPr/>
        </p:nvSpPr>
        <p:spPr>
          <a:xfrm>
            <a:off x="331401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1"/>
          <p:cNvSpPr>
            <a:spLocks noGrp="1"/>
          </p:cNvSpPr>
          <p:nvPr>
            <p:ph idx="1"/>
          </p:nvPr>
        </p:nvSpPr>
        <p:spPr>
          <a:xfrm>
            <a:off x="300511" y="1592714"/>
            <a:ext cx="11537950" cy="838200"/>
          </a:xfrm>
        </p:spPr>
        <p:txBody>
          <a:bodyPr/>
          <a:lstStyle/>
          <a:p>
            <a:pPr marL="0" indent="0" algn="ctr">
              <a:buNone/>
            </a:pPr>
            <a:r>
              <a:rPr lang="en-US" sz="1600" dirty="0"/>
              <a:t>The lack of output integrity – </a:t>
            </a:r>
            <a:r>
              <a:rPr lang="en-US" sz="1600" i="1" dirty="0">
                <a:solidFill>
                  <a:srgbClr val="FF0000"/>
                </a:solidFill>
              </a:rPr>
              <a:t>the render of user inputs </a:t>
            </a:r>
            <a:r>
              <a:rPr lang="en-US" sz="1600" i="1" dirty="0"/>
              <a:t>on the screen</a:t>
            </a:r>
            <a:r>
              <a:rPr lang="en-US" sz="1600" dirty="0"/>
              <a:t> – compromises input integrity.</a:t>
            </a:r>
          </a:p>
        </p:txBody>
      </p:sp>
    </p:spTree>
    <p:extLst>
      <p:ext uri="{BB962C8B-B14F-4D97-AF65-F5344CB8AC3E}">
        <p14:creationId xmlns:p14="http://schemas.microsoft.com/office/powerpoint/2010/main" val="2768082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A460BAF-02C8-4062-B21D-A74119DA3D37}"/>
              </a:ext>
            </a:extLst>
          </p:cNvPr>
          <p:cNvSpPr>
            <a:spLocks noGrp="1"/>
          </p:cNvSpPr>
          <p:nvPr>
            <p:ph type="dt" sz="half" idx="10"/>
          </p:nvPr>
        </p:nvSpPr>
        <p:spPr/>
        <p:txBody>
          <a:bodyPr/>
          <a:lstStyle/>
          <a:p>
            <a:fld id="{36DED406-EFF6-4DDE-A0C2-B9C966E2DFF4}" type="datetime1">
              <a:rPr lang="en-US" smtClean="0"/>
              <a:t>3/5/2021</a:t>
            </a:fld>
            <a:endParaRPr lang="en-GB" dirty="0"/>
          </a:p>
        </p:txBody>
      </p:sp>
      <p:sp>
        <p:nvSpPr>
          <p:cNvPr id="4" name="Footer Placeholder 3">
            <a:extLst>
              <a:ext uri="{FF2B5EF4-FFF2-40B4-BE49-F238E27FC236}">
                <a16:creationId xmlns:a16="http://schemas.microsoft.com/office/drawing/2014/main" id="{994F3DFA-69DE-4E3E-AB07-662969624694}"/>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60AF2899-BC73-459B-A1C4-9BAB9C92E653}"/>
              </a:ext>
            </a:extLst>
          </p:cNvPr>
          <p:cNvSpPr>
            <a:spLocks noGrp="1"/>
          </p:cNvSpPr>
          <p:nvPr>
            <p:ph type="sldNum" sz="quarter" idx="12"/>
          </p:nvPr>
        </p:nvSpPr>
        <p:spPr/>
        <p:txBody>
          <a:bodyPr/>
          <a:lstStyle/>
          <a:p>
            <a:fld id="{6C6AE60A-B69C-4790-82F7-3882EDF23186}" type="slidenum">
              <a:rPr lang="en-GB" smtClean="0"/>
              <a:t>4</a:t>
            </a:fld>
            <a:endParaRPr lang="en-GB" dirty="0"/>
          </a:p>
        </p:txBody>
      </p:sp>
      <p:sp>
        <p:nvSpPr>
          <p:cNvPr id="6" name="Title 5">
            <a:extLst>
              <a:ext uri="{FF2B5EF4-FFF2-40B4-BE49-F238E27FC236}">
                <a16:creationId xmlns:a16="http://schemas.microsoft.com/office/drawing/2014/main" id="{BAD41B23-F122-4C31-AECB-2C8AD4149E28}"/>
              </a:ext>
            </a:extLst>
          </p:cNvPr>
          <p:cNvSpPr>
            <a:spLocks noGrp="1"/>
          </p:cNvSpPr>
          <p:nvPr>
            <p:ph type="title"/>
          </p:nvPr>
        </p:nvSpPr>
        <p:spPr>
          <a:xfrm>
            <a:off x="323850" y="620714"/>
            <a:ext cx="11537950" cy="972000"/>
          </a:xfrm>
        </p:spPr>
        <p:txBody>
          <a:bodyPr/>
          <a:lstStyle/>
          <a:p>
            <a:r>
              <a:rPr lang="en-US" dirty="0"/>
              <a:t>Large Attack Surface</a:t>
            </a:r>
          </a:p>
        </p:txBody>
      </p:sp>
      <p:sp>
        <p:nvSpPr>
          <p:cNvPr id="10" name="Rectangle 9">
            <a:extLst>
              <a:ext uri="{FF2B5EF4-FFF2-40B4-BE49-F238E27FC236}">
                <a16:creationId xmlns:a16="http://schemas.microsoft.com/office/drawing/2014/main" id="{7000C902-C51B-4C00-9DB7-1D7E6687916D}"/>
              </a:ext>
            </a:extLst>
          </p:cNvPr>
          <p:cNvSpPr/>
          <p:nvPr/>
        </p:nvSpPr>
        <p:spPr>
          <a:xfrm>
            <a:off x="222071" y="3519614"/>
            <a:ext cx="954107" cy="369332"/>
          </a:xfrm>
          <a:prstGeom prst="rect">
            <a:avLst/>
          </a:prstGeom>
        </p:spPr>
        <p:txBody>
          <a:bodyPr wrap="none">
            <a:spAutoFit/>
          </a:bodyPr>
          <a:lstStyle/>
          <a:p>
            <a:r>
              <a:rPr lang="en-US" dirty="0"/>
              <a:t>25.16M</a:t>
            </a:r>
          </a:p>
        </p:txBody>
      </p:sp>
      <p:sp>
        <p:nvSpPr>
          <p:cNvPr id="13" name="Rectangle 12">
            <a:extLst>
              <a:ext uri="{FF2B5EF4-FFF2-40B4-BE49-F238E27FC236}">
                <a16:creationId xmlns:a16="http://schemas.microsoft.com/office/drawing/2014/main" id="{5AE316AA-AEAF-498C-88A3-56BEFC961BBE}"/>
              </a:ext>
            </a:extLst>
          </p:cNvPr>
          <p:cNvSpPr/>
          <p:nvPr/>
        </p:nvSpPr>
        <p:spPr>
          <a:xfrm>
            <a:off x="1991742" y="3519614"/>
            <a:ext cx="954107" cy="369332"/>
          </a:xfrm>
          <a:prstGeom prst="rect">
            <a:avLst/>
          </a:prstGeom>
        </p:spPr>
        <p:txBody>
          <a:bodyPr wrap="none">
            <a:spAutoFit/>
          </a:bodyPr>
          <a:lstStyle/>
          <a:p>
            <a:r>
              <a:rPr lang="en-US" dirty="0"/>
              <a:t>20.92M</a:t>
            </a:r>
          </a:p>
        </p:txBody>
      </p:sp>
      <p:sp>
        <p:nvSpPr>
          <p:cNvPr id="16" name="Rectangle 15">
            <a:extLst>
              <a:ext uri="{FF2B5EF4-FFF2-40B4-BE49-F238E27FC236}">
                <a16:creationId xmlns:a16="http://schemas.microsoft.com/office/drawing/2014/main" id="{C74EE59C-C246-4D9C-B43A-237D521DE890}"/>
              </a:ext>
            </a:extLst>
          </p:cNvPr>
          <p:cNvSpPr/>
          <p:nvPr/>
        </p:nvSpPr>
        <p:spPr>
          <a:xfrm>
            <a:off x="4360870" y="3440281"/>
            <a:ext cx="505267" cy="369332"/>
          </a:xfrm>
          <a:prstGeom prst="rect">
            <a:avLst/>
          </a:prstGeom>
        </p:spPr>
        <p:txBody>
          <a:bodyPr wrap="none">
            <a:spAutoFit/>
          </a:bodyPr>
          <a:lstStyle/>
          <a:p>
            <a:r>
              <a:rPr lang="en-US" dirty="0"/>
              <a:t>2M</a:t>
            </a:r>
          </a:p>
        </p:txBody>
      </p:sp>
      <p:sp>
        <p:nvSpPr>
          <p:cNvPr id="19" name="Rectangle 18">
            <a:extLst>
              <a:ext uri="{FF2B5EF4-FFF2-40B4-BE49-F238E27FC236}">
                <a16:creationId xmlns:a16="http://schemas.microsoft.com/office/drawing/2014/main" id="{25BA328A-205A-4031-A311-995D5C747363}"/>
              </a:ext>
            </a:extLst>
          </p:cNvPr>
          <p:cNvSpPr/>
          <p:nvPr/>
        </p:nvSpPr>
        <p:spPr>
          <a:xfrm>
            <a:off x="10567339" y="3383845"/>
            <a:ext cx="595035" cy="369332"/>
          </a:xfrm>
          <a:prstGeom prst="rect">
            <a:avLst/>
          </a:prstGeom>
        </p:spPr>
        <p:txBody>
          <a:bodyPr wrap="none">
            <a:spAutoFit/>
          </a:bodyPr>
          <a:lstStyle/>
          <a:p>
            <a:r>
              <a:rPr lang="en-US" dirty="0"/>
              <a:t>71K</a:t>
            </a:r>
          </a:p>
        </p:txBody>
      </p:sp>
      <p:sp>
        <p:nvSpPr>
          <p:cNvPr id="22" name="Rectangle 21">
            <a:extLst>
              <a:ext uri="{FF2B5EF4-FFF2-40B4-BE49-F238E27FC236}">
                <a16:creationId xmlns:a16="http://schemas.microsoft.com/office/drawing/2014/main" id="{08C97158-2F17-465D-BBFA-77BFC257CB34}"/>
              </a:ext>
            </a:extLst>
          </p:cNvPr>
          <p:cNvSpPr/>
          <p:nvPr/>
        </p:nvSpPr>
        <p:spPr>
          <a:xfrm>
            <a:off x="8224004" y="3399882"/>
            <a:ext cx="723275" cy="369332"/>
          </a:xfrm>
          <a:prstGeom prst="rect">
            <a:avLst/>
          </a:prstGeom>
        </p:spPr>
        <p:txBody>
          <a:bodyPr wrap="none">
            <a:spAutoFit/>
          </a:bodyPr>
          <a:lstStyle/>
          <a:p>
            <a:r>
              <a:rPr lang="en-US" dirty="0"/>
              <a:t>600K</a:t>
            </a:r>
          </a:p>
        </p:txBody>
      </p:sp>
      <p:sp>
        <p:nvSpPr>
          <p:cNvPr id="25" name="Rectangle 24">
            <a:extLst>
              <a:ext uri="{FF2B5EF4-FFF2-40B4-BE49-F238E27FC236}">
                <a16:creationId xmlns:a16="http://schemas.microsoft.com/office/drawing/2014/main" id="{64D17883-64D7-428C-9433-6C437A10FDEC}"/>
              </a:ext>
            </a:extLst>
          </p:cNvPr>
          <p:cNvSpPr/>
          <p:nvPr/>
        </p:nvSpPr>
        <p:spPr>
          <a:xfrm>
            <a:off x="6145677" y="3396722"/>
            <a:ext cx="954107" cy="369332"/>
          </a:xfrm>
          <a:prstGeom prst="rect">
            <a:avLst/>
          </a:prstGeom>
        </p:spPr>
        <p:txBody>
          <a:bodyPr wrap="none">
            <a:spAutoFit/>
          </a:bodyPr>
          <a:lstStyle/>
          <a:p>
            <a:r>
              <a:rPr lang="en-US" dirty="0"/>
              <a:t>36.68M</a:t>
            </a:r>
          </a:p>
        </p:txBody>
      </p:sp>
      <p:pic>
        <p:nvPicPr>
          <p:cNvPr id="27" name="Picture 26">
            <a:extLst>
              <a:ext uri="{FF2B5EF4-FFF2-40B4-BE49-F238E27FC236}">
                <a16:creationId xmlns:a16="http://schemas.microsoft.com/office/drawing/2014/main" id="{934F24D8-9E46-4F05-9039-D4788B6F15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54" y="2316705"/>
            <a:ext cx="1067140" cy="1067140"/>
          </a:xfrm>
          <a:prstGeom prst="rect">
            <a:avLst/>
          </a:prstGeom>
        </p:spPr>
      </p:pic>
      <p:pic>
        <p:nvPicPr>
          <p:cNvPr id="5122" name="Picture 2" descr="File:Firefox logo, 2019.svg - Wikimedia Commons">
            <a:extLst>
              <a:ext uri="{FF2B5EF4-FFF2-40B4-BE49-F238E27FC236}">
                <a16:creationId xmlns:a16="http://schemas.microsoft.com/office/drawing/2014/main" id="{81F0C9A6-C1D1-49DF-8A1E-1D645A8742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2619" y="2316706"/>
            <a:ext cx="1132354"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V8 (JavaScript engine) - Wikipedia">
            <a:extLst>
              <a:ext uri="{FF2B5EF4-FFF2-40B4-BE49-F238E27FC236}">
                <a16:creationId xmlns:a16="http://schemas.microsoft.com/office/drawing/2014/main" id="{574CF3C4-EB0B-4EF1-886D-5779062C8FB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6488" b="7545"/>
          <a:stretch/>
        </p:blipFill>
        <p:spPr bwMode="auto">
          <a:xfrm>
            <a:off x="4019298" y="2316705"/>
            <a:ext cx="1188413" cy="10216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MD, Nvidia ramp up Linux driver support after Valve's ...">
            <a:extLst>
              <a:ext uri="{FF2B5EF4-FFF2-40B4-BE49-F238E27FC236}">
                <a16:creationId xmlns:a16="http://schemas.microsoft.com/office/drawing/2014/main" id="{C8938A14-B62D-454F-BFB6-5076D7376E9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6170834" y="2316706"/>
            <a:ext cx="903795" cy="10671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Ubuntu Font and Ubuntu Font Generator">
            <a:extLst>
              <a:ext uri="{FF2B5EF4-FFF2-40B4-BE49-F238E27FC236}">
                <a16:creationId xmlns:a16="http://schemas.microsoft.com/office/drawing/2014/main" id="{8CAA6FC9-D7D6-4AB6-87FB-EFBD0EEA6E8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3080" y="2282945"/>
            <a:ext cx="1045125" cy="10451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Running Arch Linux on MacBook Pro 13'' 2015">
            <a:extLst>
              <a:ext uri="{FF2B5EF4-FFF2-40B4-BE49-F238E27FC236}">
                <a16:creationId xmlns:a16="http://schemas.microsoft.com/office/drawing/2014/main" id="{C8E61C88-075D-405D-B207-2F862EFDF6D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41507" y="2362200"/>
            <a:ext cx="2046700" cy="68036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1">
            <a:extLst>
              <a:ext uri="{FF2B5EF4-FFF2-40B4-BE49-F238E27FC236}">
                <a16:creationId xmlns:a16="http://schemas.microsoft.com/office/drawing/2014/main" id="{2CEF06B0-0795-451F-B372-4BE75564D82E}"/>
              </a:ext>
            </a:extLst>
          </p:cNvPr>
          <p:cNvSpPr>
            <a:spLocks noGrp="1"/>
          </p:cNvSpPr>
          <p:nvPr>
            <p:ph idx="1"/>
          </p:nvPr>
        </p:nvSpPr>
        <p:spPr>
          <a:xfrm>
            <a:off x="264685" y="4343400"/>
            <a:ext cx="11537950" cy="1893886"/>
          </a:xfrm>
        </p:spPr>
        <p:txBody>
          <a:bodyPr/>
          <a:lstStyle/>
          <a:p>
            <a:r>
              <a:rPr lang="en-US" dirty="0"/>
              <a:t>CPU microcode</a:t>
            </a:r>
          </a:p>
          <a:p>
            <a:r>
              <a:rPr lang="en-US" dirty="0"/>
              <a:t>Device firmware</a:t>
            </a:r>
          </a:p>
          <a:p>
            <a:r>
              <a:rPr lang="en-US" dirty="0"/>
              <a:t>Device drivers</a:t>
            </a:r>
          </a:p>
          <a:p>
            <a:r>
              <a:rPr lang="en-US" dirty="0"/>
              <a:t>….</a:t>
            </a:r>
          </a:p>
        </p:txBody>
      </p:sp>
    </p:spTree>
    <p:extLst>
      <p:ext uri="{BB962C8B-B14F-4D97-AF65-F5344CB8AC3E}">
        <p14:creationId xmlns:p14="http://schemas.microsoft.com/office/powerpoint/2010/main" val="361511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657F71-D091-4453-9240-B79152A91069}"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40</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544965" y="5546562"/>
            <a:ext cx="3393878" cy="461665"/>
          </a:xfrm>
          <a:prstGeom prst="rect">
            <a:avLst/>
          </a:prstGeom>
        </p:spPr>
        <p:txBody>
          <a:bodyPr wrap="none">
            <a:spAutoFit/>
          </a:bodyPr>
          <a:lstStyle/>
          <a:p>
            <a:r>
              <a:rPr lang="en-US" sz="2400" b="1" dirty="0"/>
              <a:t>All modalities of input</a:t>
            </a:r>
          </a:p>
        </p:txBody>
      </p:sp>
      <p:sp>
        <p:nvSpPr>
          <p:cNvPr id="8" name="Oval 7"/>
          <p:cNvSpPr/>
          <p:nvPr/>
        </p:nvSpPr>
        <p:spPr>
          <a:xfrm>
            <a:off x="427704"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24476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1"/>
          <p:cNvSpPr>
            <a:spLocks noGrp="1"/>
          </p:cNvSpPr>
          <p:nvPr>
            <p:ph idx="1"/>
          </p:nvPr>
        </p:nvSpPr>
        <p:spPr>
          <a:xfrm>
            <a:off x="323850" y="1756760"/>
            <a:ext cx="11537950" cy="795336"/>
          </a:xfrm>
        </p:spPr>
        <p:txBody>
          <a:bodyPr/>
          <a:lstStyle/>
          <a:p>
            <a:pPr marL="0" indent="0" algn="ctr">
              <a:buNone/>
            </a:pPr>
            <a:r>
              <a:rPr lang="en-US" sz="1600" dirty="0"/>
              <a:t>If </a:t>
            </a:r>
            <a:r>
              <a:rPr lang="en-US" sz="1600" i="1" dirty="0">
                <a:solidFill>
                  <a:srgbClr val="FF0000"/>
                </a:solidFill>
              </a:rPr>
              <a:t>not all the modalities of inputs </a:t>
            </a:r>
            <a:r>
              <a:rPr lang="en-US" sz="1600" dirty="0"/>
              <a:t>are secured simultaneously, none of them can be fully secured.</a:t>
            </a:r>
          </a:p>
        </p:txBody>
      </p:sp>
    </p:spTree>
    <p:extLst>
      <p:ext uri="{BB962C8B-B14F-4D97-AF65-F5344CB8AC3E}">
        <p14:creationId xmlns:p14="http://schemas.microsoft.com/office/powerpoint/2010/main" val="338843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39E9513-3C8F-4671-9360-B9544E2C6803}"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41</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734104" y="5546562"/>
            <a:ext cx="2949846" cy="461665"/>
          </a:xfrm>
          <a:prstGeom prst="rect">
            <a:avLst/>
          </a:prstGeom>
        </p:spPr>
        <p:txBody>
          <a:bodyPr wrap="none">
            <a:spAutoFit/>
          </a:bodyPr>
          <a:lstStyle/>
          <a:p>
            <a:r>
              <a:rPr lang="en-US" sz="2400" b="1" dirty="0"/>
              <a:t>Low cognitive load</a:t>
            </a:r>
          </a:p>
        </p:txBody>
      </p:sp>
      <p:sp>
        <p:nvSpPr>
          <p:cNvPr id="8" name="Oval 7"/>
          <p:cNvSpPr/>
          <p:nvPr/>
        </p:nvSpPr>
        <p:spPr>
          <a:xfrm>
            <a:off x="195345"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26098"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446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1"/>
          <p:cNvSpPr>
            <a:spLocks noGrp="1"/>
          </p:cNvSpPr>
          <p:nvPr>
            <p:ph idx="1"/>
          </p:nvPr>
        </p:nvSpPr>
        <p:spPr>
          <a:xfrm>
            <a:off x="1445419" y="1641217"/>
            <a:ext cx="8629947" cy="1295400"/>
          </a:xfrm>
        </p:spPr>
        <p:txBody>
          <a:bodyPr/>
          <a:lstStyle/>
          <a:p>
            <a:pPr marL="0" indent="0" algn="ctr">
              <a:buNone/>
            </a:pPr>
            <a:r>
              <a:rPr lang="en-US" sz="1600" dirty="0"/>
              <a:t>If the </a:t>
            </a:r>
            <a:r>
              <a:rPr lang="en-US" sz="1600" i="1" dirty="0">
                <a:solidFill>
                  <a:srgbClr val="FF0000"/>
                </a:solidFill>
              </a:rPr>
              <a:t>protected output</a:t>
            </a:r>
            <a:r>
              <a:rPr lang="en-US" sz="1600" dirty="0">
                <a:solidFill>
                  <a:srgbClr val="FF0000"/>
                </a:solidFill>
              </a:rPr>
              <a:t> </a:t>
            </a:r>
            <a:r>
              <a:rPr lang="en-US" sz="1600" dirty="0"/>
              <a:t>is provided </a:t>
            </a:r>
            <a:r>
              <a:rPr lang="en-US" sz="1600" i="1" dirty="0">
                <a:solidFill>
                  <a:srgbClr val="FF0000"/>
                </a:solidFill>
              </a:rPr>
              <a:t>out-of-context</a:t>
            </a:r>
            <a:r>
              <a:rPr lang="en-US" sz="1600" dirty="0"/>
              <a:t>,  users are more likely not to verify it. Therefore input integrity can be violated.</a:t>
            </a:r>
          </a:p>
        </p:txBody>
      </p:sp>
    </p:spTree>
    <p:extLst>
      <p:ext uri="{BB962C8B-B14F-4D97-AF65-F5344CB8AC3E}">
        <p14:creationId xmlns:p14="http://schemas.microsoft.com/office/powerpoint/2010/main" val="132448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824795-18E6-4328-8B21-D34F0D5CDA94}"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42</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2" name="Rectangle 1"/>
          <p:cNvSpPr/>
          <p:nvPr/>
        </p:nvSpPr>
        <p:spPr>
          <a:xfrm>
            <a:off x="4207101" y="5546562"/>
            <a:ext cx="3995004" cy="461665"/>
          </a:xfrm>
          <a:prstGeom prst="rect">
            <a:avLst/>
          </a:prstGeom>
        </p:spPr>
        <p:txBody>
          <a:bodyPr wrap="none">
            <a:spAutoFit/>
          </a:bodyPr>
          <a:lstStyle/>
          <a:p>
            <a:r>
              <a:rPr lang="en-US" sz="2400" b="1" dirty="0"/>
              <a:t>Low TCB and easy deploy</a:t>
            </a:r>
          </a:p>
        </p:txBody>
      </p:sp>
      <p:sp>
        <p:nvSpPr>
          <p:cNvPr id="8" name="Oval 7"/>
          <p:cNvSpPr/>
          <p:nvPr/>
        </p:nvSpPr>
        <p:spPr>
          <a:xfrm>
            <a:off x="302419"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233172"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434823" y="2471389"/>
            <a:ext cx="2133600" cy="213360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0284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3F2833-8088-4927-A7A5-F7489828B983}"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43</a:t>
            </a:fld>
            <a:endParaRPr lang="en-GB" dirty="0"/>
          </a:p>
        </p:txBody>
      </p:sp>
      <p:sp>
        <p:nvSpPr>
          <p:cNvPr id="6" name="Title 5"/>
          <p:cNvSpPr>
            <a:spLocks noGrp="1"/>
          </p:cNvSpPr>
          <p:nvPr>
            <p:ph type="title"/>
          </p:nvPr>
        </p:nvSpPr>
        <p:spPr/>
        <p:txBody>
          <a:bodyPr/>
          <a:lstStyle/>
          <a:p>
            <a:r>
              <a:rPr lang="en-US" dirty="0"/>
              <a:t>Requirements</a:t>
            </a:r>
          </a:p>
        </p:txBody>
      </p:sp>
      <p:grpSp>
        <p:nvGrpSpPr>
          <p:cNvPr id="14" name="Group 13"/>
          <p:cNvGrpSpPr/>
          <p:nvPr/>
        </p:nvGrpSpPr>
        <p:grpSpPr>
          <a:xfrm>
            <a:off x="3655817" y="2807638"/>
            <a:ext cx="1524000" cy="1524000"/>
            <a:chOff x="3655817" y="2807638"/>
            <a:chExt cx="1524000" cy="1524000"/>
          </a:xfrm>
        </p:grpSpPr>
        <p:sp>
          <p:nvSpPr>
            <p:cNvPr id="10" name="Oval 9"/>
            <p:cNvSpPr/>
            <p:nvPr/>
          </p:nvSpPr>
          <p:spPr>
            <a:xfrm>
              <a:off x="3655817" y="2807638"/>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cstate="print">
              <a:grayscl/>
              <a:extLst>
                <a:ext uri="{28A0092B-C50C-407E-A947-70E740481C1C}">
                  <a14:useLocalDpi xmlns:a14="http://schemas.microsoft.com/office/drawing/2010/main" val="0"/>
                </a:ext>
              </a:extLst>
            </a:blip>
            <a:srcRect t="9232" b="8798"/>
            <a:stretch/>
          </p:blipFill>
          <p:spPr>
            <a:xfrm>
              <a:off x="4569788" y="3162173"/>
              <a:ext cx="535093" cy="438616"/>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13169" y="3649292"/>
              <a:ext cx="609295" cy="60929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022" y="3118096"/>
              <a:ext cx="482693" cy="482693"/>
            </a:xfrm>
            <a:prstGeom prst="rect">
              <a:avLst/>
            </a:prstGeom>
          </p:spPr>
        </p:pic>
      </p:grpSp>
      <p:grpSp>
        <p:nvGrpSpPr>
          <p:cNvPr id="16" name="Group 15"/>
          <p:cNvGrpSpPr/>
          <p:nvPr/>
        </p:nvGrpSpPr>
        <p:grpSpPr>
          <a:xfrm>
            <a:off x="6704915" y="2807638"/>
            <a:ext cx="1524000" cy="1524000"/>
            <a:chOff x="6704915" y="2807638"/>
            <a:chExt cx="1524000" cy="1524000"/>
          </a:xfrm>
        </p:grpSpPr>
        <p:sp>
          <p:nvSpPr>
            <p:cNvPr id="18" name="Oval 1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grpSp>
        <p:nvGrpSpPr>
          <p:cNvPr id="22" name="Group 21"/>
          <p:cNvGrpSpPr/>
          <p:nvPr/>
        </p:nvGrpSpPr>
        <p:grpSpPr>
          <a:xfrm>
            <a:off x="9751219" y="2807638"/>
            <a:ext cx="1524000" cy="1524000"/>
            <a:chOff x="9751219" y="2807638"/>
            <a:chExt cx="1524000" cy="1524000"/>
          </a:xfrm>
        </p:grpSpPr>
        <p:sp>
          <p:nvSpPr>
            <p:cNvPr id="20" name="Oval 19"/>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5" name="Group 24"/>
          <p:cNvGrpSpPr/>
          <p:nvPr/>
        </p:nvGrpSpPr>
        <p:grpSpPr>
          <a:xfrm>
            <a:off x="606719" y="2819400"/>
            <a:ext cx="1524000" cy="1524000"/>
            <a:chOff x="606719" y="2819400"/>
            <a:chExt cx="1524000" cy="1524000"/>
          </a:xfrm>
        </p:grpSpPr>
        <p:sp>
          <p:nvSpPr>
            <p:cNvPr id="9" name="Oval 8"/>
            <p:cNvSpPr/>
            <p:nvPr/>
          </p:nvSpPr>
          <p:spPr>
            <a:xfrm>
              <a:off x="60671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Tree>
    <p:extLst>
      <p:ext uri="{BB962C8B-B14F-4D97-AF65-F5344CB8AC3E}">
        <p14:creationId xmlns:p14="http://schemas.microsoft.com/office/powerpoint/2010/main" val="173642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EFE641-64C5-4B0A-8DD4-5CF30E2D3334}"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44</a:t>
            </a:fld>
            <a:endParaRPr lang="en-GB" dirty="0"/>
          </a:p>
        </p:txBody>
      </p:sp>
      <p:sp>
        <p:nvSpPr>
          <p:cNvPr id="6" name="Title 5"/>
          <p:cNvSpPr>
            <a:spLocks noGrp="1"/>
          </p:cNvSpPr>
          <p:nvPr>
            <p:ph type="title"/>
          </p:nvPr>
        </p:nvSpPr>
        <p:spPr>
          <a:xfrm>
            <a:off x="323850" y="620714"/>
            <a:ext cx="11537950" cy="972000"/>
          </a:xfrm>
        </p:spPr>
        <p:txBody>
          <a:bodyPr/>
          <a:lstStyle/>
          <a:p>
            <a:r>
              <a:rPr lang="en-US" dirty="0" err="1"/>
              <a:t>ProtectIOn</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8745" r="18747"/>
          <a:stretch/>
        </p:blipFill>
        <p:spPr>
          <a:xfrm>
            <a:off x="5697509" y="3062478"/>
            <a:ext cx="609600" cy="975238"/>
          </a:xfrm>
          <a:prstGeom prst="rect">
            <a:avLst/>
          </a:prstGeom>
        </p:spPr>
      </p:pic>
      <p:grpSp>
        <p:nvGrpSpPr>
          <p:cNvPr id="49" name="Group 48"/>
          <p:cNvGrpSpPr/>
          <p:nvPr/>
        </p:nvGrpSpPr>
        <p:grpSpPr>
          <a:xfrm>
            <a:off x="7956176" y="4522648"/>
            <a:ext cx="3905623" cy="1055228"/>
            <a:chOff x="7956176" y="4522648"/>
            <a:chExt cx="3905623" cy="1055228"/>
          </a:xfrm>
        </p:grpSpPr>
        <p:sp>
          <p:nvSpPr>
            <p:cNvPr id="26" name="Rounded Rectangle 25"/>
            <p:cNvSpPr/>
            <p:nvPr/>
          </p:nvSpPr>
          <p:spPr>
            <a:xfrm>
              <a:off x="7956176" y="4551643"/>
              <a:ext cx="39056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466510" y="4658145"/>
              <a:ext cx="914400" cy="749534"/>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10480" y="4624695"/>
              <a:ext cx="770219" cy="77021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377" y="4522648"/>
              <a:ext cx="956267" cy="956267"/>
            </a:xfrm>
            <a:prstGeom prst="rect">
              <a:avLst/>
            </a:prstGeom>
          </p:spPr>
        </p:pic>
      </p:grpSp>
      <p:cxnSp>
        <p:nvCxnSpPr>
          <p:cNvPr id="28" name="Straight Arrow Connector 27"/>
          <p:cNvCxnSpPr>
            <a:stCxn id="26" idx="1"/>
            <a:endCxn id="16" idx="3"/>
          </p:cNvCxnSpPr>
          <p:nvPr/>
        </p:nvCxnSpPr>
        <p:spPr>
          <a:xfrm flipH="1">
            <a:off x="6779418" y="5064760"/>
            <a:ext cx="1176758" cy="5346"/>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97509" y="2839189"/>
            <a:ext cx="624145" cy="624145"/>
          </a:xfrm>
          <a:prstGeom prst="rect">
            <a:avLst/>
          </a:prstGeom>
        </p:spPr>
      </p:pic>
      <p:cxnSp>
        <p:nvCxnSpPr>
          <p:cNvPr id="30" name="Straight Arrow Connector 29"/>
          <p:cNvCxnSpPr/>
          <p:nvPr/>
        </p:nvCxnSpPr>
        <p:spPr>
          <a:xfrm flipH="1" flipV="1">
            <a:off x="6115436" y="4037716"/>
            <a:ext cx="12453" cy="524619"/>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834404" y="4037716"/>
            <a:ext cx="12453" cy="524619"/>
          </a:xfrm>
          <a:prstGeom prst="straightConnector1">
            <a:avLst/>
          </a:prstGeom>
          <a:ln w="28575"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960019" y="5045780"/>
            <a:ext cx="1382461" cy="0"/>
          </a:xfrm>
          <a:prstGeom prst="straightConnector1">
            <a:avLst/>
          </a:prstGeom>
          <a:ln w="28575"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19912" y="1703402"/>
            <a:ext cx="964794" cy="964794"/>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22881" y="702160"/>
            <a:ext cx="773400" cy="773400"/>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0808" y="1640662"/>
            <a:ext cx="624145" cy="624145"/>
          </a:xfrm>
          <a:prstGeom prst="rect">
            <a:avLst/>
          </a:prstGeom>
        </p:spPr>
      </p:pic>
      <p:grpSp>
        <p:nvGrpSpPr>
          <p:cNvPr id="57" name="Group 56"/>
          <p:cNvGrpSpPr/>
          <p:nvPr/>
        </p:nvGrpSpPr>
        <p:grpSpPr>
          <a:xfrm>
            <a:off x="5185466" y="5942687"/>
            <a:ext cx="598602" cy="598602"/>
            <a:chOff x="5185466" y="5942687"/>
            <a:chExt cx="598602" cy="598602"/>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839" y="5965059"/>
              <a:ext cx="576229" cy="576229"/>
            </a:xfrm>
            <a:prstGeom prst="rect">
              <a:avLst/>
            </a:prstGeom>
          </p:spPr>
        </p:pic>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185466" y="5942687"/>
              <a:ext cx="598602" cy="598602"/>
            </a:xfrm>
            <a:prstGeom prst="rect">
              <a:avLst/>
            </a:prstGeom>
          </p:spPr>
        </p:pic>
      </p:grpSp>
      <p:grpSp>
        <p:nvGrpSpPr>
          <p:cNvPr id="60" name="Group 59"/>
          <p:cNvGrpSpPr/>
          <p:nvPr/>
        </p:nvGrpSpPr>
        <p:grpSpPr>
          <a:xfrm>
            <a:off x="5865037" y="5942687"/>
            <a:ext cx="598602" cy="598602"/>
            <a:chOff x="5865037" y="5942687"/>
            <a:chExt cx="598602" cy="598602"/>
          </a:xfrm>
        </p:grpSpPr>
        <p:pic>
          <p:nvPicPr>
            <p:cNvPr id="54" name="Picture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0462" y="5958597"/>
              <a:ext cx="582691" cy="582691"/>
            </a:xfrm>
            <a:prstGeom prst="rect">
              <a:avLst/>
            </a:prstGeom>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865037" y="5942687"/>
              <a:ext cx="598602" cy="598602"/>
            </a:xfrm>
            <a:prstGeom prst="rect">
              <a:avLst/>
            </a:prstGeom>
          </p:spPr>
        </p:pic>
      </p:grpSp>
      <p:grpSp>
        <p:nvGrpSpPr>
          <p:cNvPr id="61" name="Group 60"/>
          <p:cNvGrpSpPr/>
          <p:nvPr/>
        </p:nvGrpSpPr>
        <p:grpSpPr>
          <a:xfrm>
            <a:off x="6616163" y="5942687"/>
            <a:ext cx="598602" cy="598602"/>
            <a:chOff x="6616163" y="5942687"/>
            <a:chExt cx="598602" cy="598602"/>
          </a:xfrm>
        </p:grpSpPr>
        <p:pic>
          <p:nvPicPr>
            <p:cNvPr id="1026" name="Picture 2" descr="Image result for qemu"/>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67767"/>
            <a:stretch/>
          </p:blipFill>
          <p:spPr bwMode="auto">
            <a:xfrm>
              <a:off x="6621839" y="5955711"/>
              <a:ext cx="592926" cy="5855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616163" y="5942687"/>
              <a:ext cx="598602" cy="598602"/>
            </a:xfrm>
            <a:prstGeom prst="rect">
              <a:avLst/>
            </a:prstGeom>
          </p:spPr>
        </p:pic>
      </p:grpSp>
      <p:pic>
        <p:nvPicPr>
          <p:cNvPr id="67" name="Picture 66"/>
          <p:cNvPicPr>
            <a:picLocks noChangeAspect="1"/>
          </p:cNvPicPr>
          <p:nvPr/>
        </p:nvPicPr>
        <p:blipFill rotWithShape="1">
          <a:blip r:embed="rId13" cstate="print">
            <a:extLst>
              <a:ext uri="{28A0092B-C50C-407E-A947-70E740481C1C}">
                <a14:useLocalDpi xmlns:a14="http://schemas.microsoft.com/office/drawing/2010/main" val="0"/>
              </a:ext>
            </a:extLst>
          </a:blip>
          <a:srcRect t="10926" b="10939"/>
          <a:stretch/>
        </p:blipFill>
        <p:spPr>
          <a:xfrm>
            <a:off x="2147294" y="4551643"/>
            <a:ext cx="1758988" cy="1374380"/>
          </a:xfrm>
          <a:prstGeom prst="rect">
            <a:avLst/>
          </a:prstGeom>
        </p:spPr>
      </p:pic>
      <p:grpSp>
        <p:nvGrpSpPr>
          <p:cNvPr id="7" name="Group 6">
            <a:extLst>
              <a:ext uri="{FF2B5EF4-FFF2-40B4-BE49-F238E27FC236}">
                <a16:creationId xmlns:a16="http://schemas.microsoft.com/office/drawing/2014/main" id="{CEE7D53B-9B4B-3446-BF13-43C592669E65}"/>
              </a:ext>
            </a:extLst>
          </p:cNvPr>
          <p:cNvGrpSpPr/>
          <p:nvPr/>
        </p:nvGrpSpPr>
        <p:grpSpPr>
          <a:xfrm>
            <a:off x="72136" y="3632585"/>
            <a:ext cx="1717137" cy="1826755"/>
            <a:chOff x="227280" y="1415332"/>
            <a:chExt cx="1717137" cy="1826755"/>
          </a:xfrm>
        </p:grpSpPr>
        <p:grpSp>
          <p:nvGrpSpPr>
            <p:cNvPr id="23" name="Group 22"/>
            <p:cNvGrpSpPr/>
            <p:nvPr/>
          </p:nvGrpSpPr>
          <p:grpSpPr>
            <a:xfrm>
              <a:off x="323850" y="1415332"/>
              <a:ext cx="1524000" cy="1524000"/>
              <a:chOff x="6855619" y="1371600"/>
              <a:chExt cx="1524000" cy="1524000"/>
            </a:xfrm>
          </p:grpSpPr>
          <p:sp>
            <p:nvSpPr>
              <p:cNvPr id="10" name="Oval 9"/>
              <p:cNvSpPr/>
              <p:nvPr/>
            </p:nvSpPr>
            <p:spPr>
              <a:xfrm>
                <a:off x="6855619" y="1371600"/>
                <a:ext cx="1524000" cy="1524000"/>
              </a:xfrm>
              <a:prstGeom prst="ellipse">
                <a:avLst/>
              </a:prstGeom>
              <a:solidFill>
                <a:srgbClr val="BA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7769590" y="1726135"/>
                <a:ext cx="535093" cy="43861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2971" y="2213254"/>
                <a:ext cx="609295" cy="609295"/>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59824" y="1682058"/>
                <a:ext cx="482693" cy="482693"/>
              </a:xfrm>
              <a:prstGeom prst="rect">
                <a:avLst/>
              </a:prstGeom>
            </p:spPr>
          </p:pic>
        </p:grpSp>
        <p:sp>
          <p:nvSpPr>
            <p:cNvPr id="2" name="Rectangle 1"/>
            <p:cNvSpPr/>
            <p:nvPr/>
          </p:nvSpPr>
          <p:spPr>
            <a:xfrm>
              <a:off x="227280" y="2872755"/>
              <a:ext cx="1717137" cy="369332"/>
            </a:xfrm>
            <a:prstGeom prst="rect">
              <a:avLst/>
            </a:prstGeom>
          </p:spPr>
          <p:txBody>
            <a:bodyPr wrap="none">
              <a:spAutoFit/>
            </a:bodyPr>
            <a:lstStyle/>
            <a:p>
              <a:r>
                <a:rPr lang="en-US" dirty="0">
                  <a:solidFill>
                    <a:prstClr val="black"/>
                  </a:solidFill>
                  <a:latin typeface="Calibri" panose="020F0502020204030204"/>
                </a:rPr>
                <a:t>Input modalities</a:t>
              </a:r>
            </a:p>
          </p:txBody>
        </p:sp>
      </p:grpSp>
      <p:grpSp>
        <p:nvGrpSpPr>
          <p:cNvPr id="8" name="Group 7">
            <a:extLst>
              <a:ext uri="{FF2B5EF4-FFF2-40B4-BE49-F238E27FC236}">
                <a16:creationId xmlns:a16="http://schemas.microsoft.com/office/drawing/2014/main" id="{728F124F-FA2F-3943-AD14-F1DBC45AB49E}"/>
              </a:ext>
            </a:extLst>
          </p:cNvPr>
          <p:cNvGrpSpPr/>
          <p:nvPr/>
        </p:nvGrpSpPr>
        <p:grpSpPr>
          <a:xfrm>
            <a:off x="204739" y="1379891"/>
            <a:ext cx="1663840" cy="2103568"/>
            <a:chOff x="164734" y="3479532"/>
            <a:chExt cx="1663840" cy="2103568"/>
          </a:xfrm>
        </p:grpSpPr>
        <p:grpSp>
          <p:nvGrpSpPr>
            <p:cNvPr id="50" name="Group 49"/>
            <p:cNvGrpSpPr/>
            <p:nvPr/>
          </p:nvGrpSpPr>
          <p:grpSpPr>
            <a:xfrm>
              <a:off x="274972" y="3479532"/>
              <a:ext cx="1524000" cy="1524000"/>
              <a:chOff x="9751219" y="2807638"/>
              <a:chExt cx="1524000" cy="1524000"/>
            </a:xfrm>
          </p:grpSpPr>
          <p:sp>
            <p:nvSpPr>
              <p:cNvPr id="51" name="Oval 50"/>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53" name="Picture 5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sp>
          <p:nvSpPr>
            <p:cNvPr id="43" name="Rectangle 42"/>
            <p:cNvSpPr/>
            <p:nvPr/>
          </p:nvSpPr>
          <p:spPr>
            <a:xfrm>
              <a:off x="164734" y="4936769"/>
              <a:ext cx="1663840" cy="646331"/>
            </a:xfrm>
            <a:prstGeom prst="rect">
              <a:avLst/>
            </a:prstGeom>
          </p:spPr>
          <p:txBody>
            <a:bodyPr wrap="square">
              <a:spAutoFit/>
            </a:bodyPr>
            <a:lstStyle/>
            <a:p>
              <a:pPr algn="ctr"/>
              <a:r>
                <a:rPr lang="en-US" dirty="0">
                  <a:solidFill>
                    <a:prstClr val="black"/>
                  </a:solidFill>
                  <a:latin typeface="Calibri" panose="020F0502020204030204"/>
                </a:rPr>
                <a:t>Low TCB + fast deployment</a:t>
              </a:r>
            </a:p>
          </p:txBody>
        </p:sp>
      </p:grpSp>
      <p:pic>
        <p:nvPicPr>
          <p:cNvPr id="48" name="Picture 47">
            <a:extLst>
              <a:ext uri="{FF2B5EF4-FFF2-40B4-BE49-F238E27FC236}">
                <a16:creationId xmlns:a16="http://schemas.microsoft.com/office/drawing/2014/main" id="{AFB4D900-89EB-F845-9F1D-83EDAE82E80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8354" y="3872324"/>
            <a:ext cx="623694" cy="623694"/>
          </a:xfrm>
          <a:prstGeom prst="rect">
            <a:avLst/>
          </a:prstGeom>
        </p:spPr>
      </p:pic>
      <p:pic>
        <p:nvPicPr>
          <p:cNvPr id="62" name="Picture 61">
            <a:extLst>
              <a:ext uri="{FF2B5EF4-FFF2-40B4-BE49-F238E27FC236}">
                <a16:creationId xmlns:a16="http://schemas.microsoft.com/office/drawing/2014/main" id="{717E62E9-D02B-544D-8778-1517331FA5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36631" y="3872324"/>
            <a:ext cx="623694" cy="623694"/>
          </a:xfrm>
          <a:prstGeom prst="rect">
            <a:avLst/>
          </a:prstGeom>
        </p:spPr>
      </p:pic>
      <p:grpSp>
        <p:nvGrpSpPr>
          <p:cNvPr id="9" name="Group 8">
            <a:extLst>
              <a:ext uri="{FF2B5EF4-FFF2-40B4-BE49-F238E27FC236}">
                <a16:creationId xmlns:a16="http://schemas.microsoft.com/office/drawing/2014/main" id="{5146B793-1BE2-8141-8F46-3B6ED29027AF}"/>
              </a:ext>
            </a:extLst>
          </p:cNvPr>
          <p:cNvGrpSpPr/>
          <p:nvPr/>
        </p:nvGrpSpPr>
        <p:grpSpPr>
          <a:xfrm>
            <a:off x="5378789" y="4562335"/>
            <a:ext cx="1400629" cy="1396262"/>
            <a:chOff x="5378789" y="4562335"/>
            <a:chExt cx="1400629" cy="1396262"/>
          </a:xfrm>
        </p:grpSpPr>
        <p:grpSp>
          <p:nvGrpSpPr>
            <p:cNvPr id="47" name="Group 46"/>
            <p:cNvGrpSpPr/>
            <p:nvPr/>
          </p:nvGrpSpPr>
          <p:grpSpPr>
            <a:xfrm>
              <a:off x="5378789" y="4562335"/>
              <a:ext cx="1400629" cy="1396262"/>
              <a:chOff x="5378789" y="4562335"/>
              <a:chExt cx="1400629" cy="1396262"/>
            </a:xfrm>
          </p:grpSpPr>
          <p:pic>
            <p:nvPicPr>
              <p:cNvPr id="16" name="Picture 15"/>
              <p:cNvPicPr>
                <a:picLocks noChangeAspect="1"/>
              </p:cNvPicPr>
              <p:nvPr/>
            </p:nvPicPr>
            <p:blipFill rotWithShape="1">
              <a:blip r:embed="rId17"/>
              <a:srcRect l="35542" t="19680" r="35441" b="39379"/>
              <a:stretch/>
            </p:blipFill>
            <p:spPr>
              <a:xfrm>
                <a:off x="5378789" y="4562335"/>
                <a:ext cx="1400629" cy="1015541"/>
              </a:xfrm>
              <a:prstGeom prst="rect">
                <a:avLst/>
              </a:prstGeom>
            </p:spPr>
          </p:pic>
          <p:sp>
            <p:nvSpPr>
              <p:cNvPr id="17" name="Rectangle 16"/>
              <p:cNvSpPr/>
              <p:nvPr/>
            </p:nvSpPr>
            <p:spPr>
              <a:xfrm>
                <a:off x="5697509" y="5558487"/>
                <a:ext cx="848309" cy="400110"/>
              </a:xfrm>
              <a:prstGeom prst="rect">
                <a:avLst/>
              </a:prstGeom>
            </p:spPr>
            <p:txBody>
              <a:bodyPr wrap="none">
                <a:spAutoFit/>
              </a:bodyPr>
              <a:lstStyle/>
              <a:p>
                <a:r>
                  <a:rPr lang="en-US" sz="2000" dirty="0">
                    <a:solidFill>
                      <a:prstClr val="black"/>
                    </a:solidFill>
                    <a:latin typeface="Calibri" panose="020F0502020204030204"/>
                  </a:rPr>
                  <a:t>IOHub</a:t>
                </a:r>
              </a:p>
            </p:txBody>
          </p:sp>
        </p:grpSp>
        <p:pic>
          <p:nvPicPr>
            <p:cNvPr id="63" name="Picture 62">
              <a:extLst>
                <a:ext uri="{FF2B5EF4-FFF2-40B4-BE49-F238E27FC236}">
                  <a16:creationId xmlns:a16="http://schemas.microsoft.com/office/drawing/2014/main" id="{3529E526-0343-2243-B994-263DE7A419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60080" y="4672484"/>
              <a:ext cx="623694" cy="623694"/>
            </a:xfrm>
            <a:prstGeom prst="rect">
              <a:avLst/>
            </a:prstGeom>
          </p:spPr>
        </p:pic>
      </p:grpSp>
      <p:pic>
        <p:nvPicPr>
          <p:cNvPr id="64" name="Picture 63">
            <a:extLst>
              <a:ext uri="{FF2B5EF4-FFF2-40B4-BE49-F238E27FC236}">
                <a16:creationId xmlns:a16="http://schemas.microsoft.com/office/drawing/2014/main" id="{6D6989BA-194A-EA4B-9AC1-56858581F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38998" y="702160"/>
            <a:ext cx="623694" cy="623694"/>
          </a:xfrm>
          <a:prstGeom prst="rect">
            <a:avLst/>
          </a:prstGeom>
        </p:spPr>
      </p:pic>
    </p:spTree>
    <p:extLst>
      <p:ext uri="{BB962C8B-B14F-4D97-AF65-F5344CB8AC3E}">
        <p14:creationId xmlns:p14="http://schemas.microsoft.com/office/powerpoint/2010/main" val="608935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22" presetClass="entr" presetSubtype="2"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up)">
                                      <p:cBhvr>
                                        <p:cTn id="49" dur="500"/>
                                        <p:tgtEl>
                                          <p:spTgt spid="39"/>
                                        </p:tgtEl>
                                      </p:cBhvr>
                                    </p:animEffect>
                                  </p:childTnLst>
                                </p:cTn>
                              </p:par>
                            </p:childTnLst>
                          </p:cTn>
                        </p:par>
                        <p:par>
                          <p:cTn id="50" fill="hold">
                            <p:stCondLst>
                              <p:cond delay="500"/>
                            </p:stCondLst>
                            <p:childTnLst>
                              <p:par>
                                <p:cTn id="51" presetID="22" presetClass="entr" presetSubtype="2"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right)">
                                      <p:cBhvr>
                                        <p:cTn id="53" dur="500"/>
                                        <p:tgtEl>
                                          <p:spTgt spid="40"/>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363C073-2380-4712-889F-608C00A94AA5}"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45</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562" y="4992911"/>
            <a:ext cx="773400" cy="773400"/>
          </a:xfrm>
          <a:prstGeom prst="rect">
            <a:avLst/>
          </a:prstGeom>
        </p:spPr>
      </p:pic>
      <p:sp>
        <p:nvSpPr>
          <p:cNvPr id="55" name="Rectangle 54"/>
          <p:cNvSpPr/>
          <p:nvPr/>
        </p:nvSpPr>
        <p:spPr>
          <a:xfrm>
            <a:off x="4573939" y="188319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4559398" y="2971927"/>
            <a:ext cx="3205141"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7" name="Rectangle 56"/>
          <p:cNvSpPr/>
          <p:nvPr/>
        </p:nvSpPr>
        <p:spPr>
          <a:xfrm>
            <a:off x="4559398" y="3559361"/>
            <a:ext cx="3265669" cy="479366"/>
          </a:xfrm>
          <a:prstGeom prst="rect">
            <a:avLst/>
          </a:prstGeom>
          <a:noFill/>
          <a:ln>
            <a:solidFill>
              <a:srgbClr val="F4433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p:cNvSpPr/>
          <p:nvPr/>
        </p:nvSpPr>
        <p:spPr>
          <a:xfrm>
            <a:off x="2119173" y="6048768"/>
            <a:ext cx="9394892" cy="369332"/>
          </a:xfrm>
          <a:prstGeom prst="rect">
            <a:avLst/>
          </a:prstGeom>
        </p:spPr>
        <p:txBody>
          <a:bodyPr wrap="square">
            <a:spAutoFit/>
          </a:bodyPr>
          <a:lstStyle/>
          <a:p>
            <a:r>
              <a:rPr lang="en-US" dirty="0">
                <a:solidFill>
                  <a:prstClr val="black"/>
                </a:solidFill>
                <a:latin typeface="Consolas" panose="020B0609020204030204" pitchFamily="49" charset="0"/>
              </a:rPr>
              <a:t>&lt;form action=“/</a:t>
            </a:r>
            <a:r>
              <a:rPr lang="en-US" dirty="0" err="1">
                <a:solidFill>
                  <a:prstClr val="black"/>
                </a:solidFill>
                <a:latin typeface="Consolas" panose="020B0609020204030204" pitchFamily="49" charset="0"/>
              </a:rPr>
              <a:t>some_action</a:t>
            </a:r>
            <a:r>
              <a:rPr lang="en-US" dirty="0">
                <a:solidFill>
                  <a:prstClr val="black"/>
                </a:solidFill>
                <a:latin typeface="Consolas" panose="020B0609020204030204" pitchFamily="49" charset="0"/>
              </a:rPr>
              <a:t>”, </a:t>
            </a:r>
            <a:r>
              <a:rPr lang="en-US" dirty="0">
                <a:solidFill>
                  <a:srgbClr val="FF0000"/>
                </a:solidFill>
                <a:latin typeface="Consolas" panose="020B0609020204030204" pitchFamily="49" charset="0"/>
              </a:rPr>
              <a:t>signature = “0x45AB…”, id = “0x0ab”</a:t>
            </a:r>
            <a:r>
              <a:rPr lang="en-US" dirty="0">
                <a:solidFill>
                  <a:prstClr val="black"/>
                </a:solidFill>
                <a:latin typeface="Consolas" panose="020B0609020204030204" pitchFamily="49" charset="0"/>
              </a:rPr>
              <a:t>&gt;</a:t>
            </a: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sp>
        <p:nvSpPr>
          <p:cNvPr id="59" name="Rectangle 58"/>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7114306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271332-57D0-4EAA-B260-251CB9B8A409}"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46</a:t>
            </a:fld>
            <a:endParaRPr lang="en-GB" dirty="0"/>
          </a:p>
        </p:txBody>
      </p:sp>
      <p:sp>
        <p:nvSpPr>
          <p:cNvPr id="6" name="Title 5"/>
          <p:cNvSpPr>
            <a:spLocks noGrp="1"/>
          </p:cNvSpPr>
          <p:nvPr>
            <p:ph type="title"/>
          </p:nvPr>
        </p:nvSpPr>
        <p:spPr/>
        <p:txBody>
          <a:bodyPr/>
          <a:lstStyle/>
          <a:p>
            <a:r>
              <a:rPr lang="en-US" dirty="0"/>
              <a:t>IO Integrity – Overlay Generation</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0" name="Group 59"/>
          <p:cNvGrpSpPr/>
          <p:nvPr/>
        </p:nvGrpSpPr>
        <p:grpSpPr>
          <a:xfrm>
            <a:off x="323850" y="1600200"/>
            <a:ext cx="1524000" cy="1524000"/>
            <a:chOff x="603009" y="2819400"/>
            <a:chExt cx="1524000" cy="1524000"/>
          </a:xfrm>
        </p:grpSpPr>
        <p:sp>
          <p:nvSpPr>
            <p:cNvPr id="61" name="Oval 60"/>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2913" y="4876800"/>
            <a:ext cx="1143000" cy="1143000"/>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5735" y="4866522"/>
            <a:ext cx="675367" cy="675367"/>
          </a:xfrm>
          <a:prstGeom prst="rect">
            <a:avLst/>
          </a:prstGeom>
        </p:spPr>
      </p:pic>
      <p:sp>
        <p:nvSpPr>
          <p:cNvPr id="15" name="Rectangle 14"/>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pic>
        <p:nvPicPr>
          <p:cNvPr id="7" name="Picture 6">
            <a:extLst>
              <a:ext uri="{FF2B5EF4-FFF2-40B4-BE49-F238E27FC236}">
                <a16:creationId xmlns:a16="http://schemas.microsoft.com/office/drawing/2014/main" id="{49B304EF-78C6-2C48-897E-00EBF59C5E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26322" y="1803400"/>
            <a:ext cx="3073400" cy="3073400"/>
          </a:xfrm>
          <a:prstGeom prst="rect">
            <a:avLst/>
          </a:prstGeom>
        </p:spPr>
      </p:pic>
    </p:spTree>
    <p:extLst>
      <p:ext uri="{BB962C8B-B14F-4D97-AF65-F5344CB8AC3E}">
        <p14:creationId xmlns:p14="http://schemas.microsoft.com/office/powerpoint/2010/main" val="175485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20A2057-FBE3-47C2-9E57-83EA6397EDBF}"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47</a:t>
            </a:fld>
            <a:endParaRPr lang="en-GB" dirty="0"/>
          </a:p>
        </p:txBody>
      </p:sp>
      <p:sp>
        <p:nvSpPr>
          <p:cNvPr id="6" name="Title 5"/>
          <p:cNvSpPr>
            <a:spLocks noGrp="1"/>
          </p:cNvSpPr>
          <p:nvPr>
            <p:ph type="title"/>
          </p:nvPr>
        </p:nvSpPr>
        <p:spPr/>
        <p:txBody>
          <a:bodyPr/>
          <a:lstStyle/>
          <a:p>
            <a:r>
              <a:rPr lang="en-US" dirty="0"/>
              <a:t>IO Integrity – Overlay Generation</a:t>
            </a:r>
          </a:p>
        </p:txBody>
      </p:sp>
      <p:grpSp>
        <p:nvGrpSpPr>
          <p:cNvPr id="25" name="Group 24"/>
          <p:cNvGrpSpPr/>
          <p:nvPr/>
        </p:nvGrpSpPr>
        <p:grpSpPr>
          <a:xfrm>
            <a:off x="4493419" y="1318233"/>
            <a:ext cx="3539206" cy="4032691"/>
            <a:chOff x="1259013" y="1763487"/>
            <a:chExt cx="3539206" cy="4032691"/>
          </a:xfrm>
        </p:grpSpPr>
        <p:sp>
          <p:nvSpPr>
            <p:cNvPr id="26" name="Rounded Rectangle 25"/>
            <p:cNvSpPr/>
            <p:nvPr/>
          </p:nvSpPr>
          <p:spPr>
            <a:xfrm>
              <a:off x="1259013" y="1971661"/>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1748015" y="5232425"/>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3184348" y="5219536"/>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3053747" y="2384240"/>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1324992" y="2401742"/>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3053747" y="2935797"/>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324992" y="2953299"/>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1339533" y="2125436"/>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1302880" y="1763487"/>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1302880" y="4054494"/>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1300157" y="4604520"/>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3053747" y="3469882"/>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311739" y="3487384"/>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3397482" y="2377457"/>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3397482" y="292973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3397482" y="3469882"/>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4544675" y="2294585"/>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4544675" y="508664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4634430" y="2449335"/>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90661" y="2507325"/>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076966" y="4267200"/>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992431" y="4052366"/>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3076966" y="4776779"/>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992431" y="4561945"/>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3210374" y="4191000"/>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36852" y="4690769"/>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97623" y="405846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3958066" y="4556719"/>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sp>
        <p:nvSpPr>
          <p:cNvPr id="61" name="Rectangle 60"/>
          <p:cNvSpPr/>
          <p:nvPr/>
        </p:nvSpPr>
        <p:spPr>
          <a:xfrm>
            <a:off x="8759729" y="3572319"/>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grpSp>
        <p:nvGrpSpPr>
          <p:cNvPr id="73" name="Group 72"/>
          <p:cNvGrpSpPr/>
          <p:nvPr/>
        </p:nvGrpSpPr>
        <p:grpSpPr>
          <a:xfrm>
            <a:off x="323850" y="1600200"/>
            <a:ext cx="1524000" cy="1524000"/>
            <a:chOff x="603009" y="2819400"/>
            <a:chExt cx="1524000" cy="1524000"/>
          </a:xfrm>
        </p:grpSpPr>
        <p:sp>
          <p:nvSpPr>
            <p:cNvPr id="74" name="Oval 73"/>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78" name="Picture 77"/>
          <p:cNvPicPr>
            <a:picLocks noChangeAspect="1"/>
          </p:cNvPicPr>
          <p:nvPr/>
        </p:nvPicPr>
        <p:blipFill rotWithShape="1">
          <a:blip r:embed="rId6"/>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1247951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A0B511-0659-429D-AB4D-E94D861498C1}"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48</a:t>
            </a:fld>
            <a:endParaRPr lang="en-GB" dirty="0"/>
          </a:p>
        </p:txBody>
      </p:sp>
      <p:sp>
        <p:nvSpPr>
          <p:cNvPr id="6" name="Title 5"/>
          <p:cNvSpPr>
            <a:spLocks noGrp="1"/>
          </p:cNvSpPr>
          <p:nvPr>
            <p:ph type="title"/>
          </p:nvPr>
        </p:nvSpPr>
        <p:spPr/>
        <p:txBody>
          <a:bodyPr/>
          <a:lstStyle/>
          <a:p>
            <a:r>
              <a:rPr lang="en-US" dirty="0"/>
              <a:t>IO Integrity – Input</a:t>
            </a:r>
          </a:p>
        </p:txBody>
      </p:sp>
      <p:sp>
        <p:nvSpPr>
          <p:cNvPr id="26" name="Rounded Rectangle 25"/>
          <p:cNvSpPr/>
          <p:nvPr/>
        </p:nvSpPr>
        <p:spPr>
          <a:xfrm>
            <a:off x="4493419" y="1526407"/>
            <a:ext cx="3539206" cy="3824517"/>
          </a:xfrm>
          <a:prstGeom prst="roundRect">
            <a:avLst>
              <a:gd name="adj" fmla="val 4686"/>
            </a:avLst>
          </a:prstGeom>
          <a:solidFill>
            <a:sysClr val="window" lastClr="FFFFFF"/>
          </a:solidFill>
          <a:ln w="190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982421" y="4787171"/>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Program</a:t>
            </a:r>
          </a:p>
        </p:txBody>
      </p:sp>
      <p:sp>
        <p:nvSpPr>
          <p:cNvPr id="28" name="Rectangle 27"/>
          <p:cNvSpPr/>
          <p:nvPr/>
        </p:nvSpPr>
        <p:spPr>
          <a:xfrm>
            <a:off x="6418754" y="4774282"/>
            <a:ext cx="999415" cy="411480"/>
          </a:xfrm>
          <a:prstGeom prst="rect">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Cancel</a:t>
            </a:r>
          </a:p>
        </p:txBody>
      </p:sp>
      <p:sp>
        <p:nvSpPr>
          <p:cNvPr id="29" name="Rectangle 28"/>
          <p:cNvSpPr/>
          <p:nvPr/>
        </p:nvSpPr>
        <p:spPr>
          <a:xfrm>
            <a:off x="6288153" y="1938986"/>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TextBox 29"/>
          <p:cNvSpPr txBox="1"/>
          <p:nvPr/>
        </p:nvSpPr>
        <p:spPr>
          <a:xfrm>
            <a:off x="4559398" y="1956488"/>
            <a:ext cx="1144865"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Insulin (U)</a:t>
            </a:r>
          </a:p>
        </p:txBody>
      </p:sp>
      <p:sp>
        <p:nvSpPr>
          <p:cNvPr id="31" name="Rectangle 30"/>
          <p:cNvSpPr/>
          <p:nvPr/>
        </p:nvSpPr>
        <p:spPr>
          <a:xfrm>
            <a:off x="6288153" y="2490543"/>
            <a:ext cx="1367772"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4559398" y="2508045"/>
            <a:ext cx="114807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Heart rate</a:t>
            </a:r>
          </a:p>
        </p:txBody>
      </p:sp>
      <p:sp>
        <p:nvSpPr>
          <p:cNvPr id="33" name="Rectangle 32"/>
          <p:cNvSpPr/>
          <p:nvPr/>
        </p:nvSpPr>
        <p:spPr>
          <a:xfrm>
            <a:off x="4573939" y="1680182"/>
            <a:ext cx="1483228" cy="169149"/>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p:cNvSpPr txBox="1"/>
          <p:nvPr/>
        </p:nvSpPr>
        <p:spPr>
          <a:xfrm>
            <a:off x="4537286" y="1318233"/>
            <a:ext cx="1584088" cy="369332"/>
          </a:xfrm>
          <a:prstGeom prst="rect">
            <a:avLst/>
          </a:prstGeom>
          <a:solidFill>
            <a:schemeClr val="bg1"/>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Remote device</a:t>
            </a:r>
          </a:p>
        </p:txBody>
      </p:sp>
      <p:sp>
        <p:nvSpPr>
          <p:cNvPr id="35" name="TextBox 34"/>
          <p:cNvSpPr txBox="1"/>
          <p:nvPr/>
        </p:nvSpPr>
        <p:spPr>
          <a:xfrm>
            <a:off x="4537286" y="3609240"/>
            <a:ext cx="1814920"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Low limit (mg/cc)</a:t>
            </a:r>
          </a:p>
        </p:txBody>
      </p:sp>
      <p:sp>
        <p:nvSpPr>
          <p:cNvPr id="36" name="TextBox 35"/>
          <p:cNvSpPr txBox="1"/>
          <p:nvPr/>
        </p:nvSpPr>
        <p:spPr>
          <a:xfrm>
            <a:off x="4534563" y="4159266"/>
            <a:ext cx="1858201" cy="369332"/>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High limit (mg/cc)</a:t>
            </a:r>
          </a:p>
        </p:txBody>
      </p:sp>
      <p:sp>
        <p:nvSpPr>
          <p:cNvPr id="37" name="Rectangle 36"/>
          <p:cNvSpPr/>
          <p:nvPr/>
        </p:nvSpPr>
        <p:spPr>
          <a:xfrm>
            <a:off x="6288153" y="3024628"/>
            <a:ext cx="1367771"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4546145" y="3042130"/>
            <a:ext cx="176522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Basal rate (U/</a:t>
            </a:r>
            <a:r>
              <a:rPr kumimoji="0" lang="en-US" sz="1800" b="0" i="0" u="none" strike="noStrike" kern="0" cap="none" spc="0" normalizeH="0" baseline="0" noProof="0" dirty="0" err="1">
                <a:ln>
                  <a:noFill/>
                </a:ln>
                <a:solidFill>
                  <a:prstClr val="black"/>
                </a:solidFill>
                <a:effectLst/>
                <a:uLnTx/>
                <a:uFillTx/>
                <a:latin typeface="Calibri" panose="020F0502020204030204"/>
              </a:rPr>
              <a:t>Hr</a:t>
            </a:r>
            <a:r>
              <a:rPr kumimoji="0" lang="en-US" sz="1800" b="0" i="0" u="none" strike="noStrike" kern="0" cap="none" spc="0" normalizeH="0" baseline="0" noProof="0" dirty="0">
                <a:ln>
                  <a:noFill/>
                </a:ln>
                <a:solidFill>
                  <a:prstClr val="black"/>
                </a:solidFill>
                <a:effectLst/>
                <a:uLnTx/>
                <a:uFillTx/>
                <a:latin typeface="Calibri" panose="020F0502020204030204"/>
              </a:rPr>
              <a:t>)</a:t>
            </a:r>
          </a:p>
        </p:txBody>
      </p:sp>
      <p:sp>
        <p:nvSpPr>
          <p:cNvPr id="39" name="TextBox 38"/>
          <p:cNvSpPr txBox="1"/>
          <p:nvPr/>
        </p:nvSpPr>
        <p:spPr>
          <a:xfrm>
            <a:off x="6631888" y="1932203"/>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0" name="TextBox 39"/>
          <p:cNvSpPr txBox="1"/>
          <p:nvPr/>
        </p:nvSpPr>
        <p:spPr>
          <a:xfrm>
            <a:off x="6631888" y="2484484"/>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1" name="TextBox 40"/>
          <p:cNvSpPr txBox="1"/>
          <p:nvPr/>
        </p:nvSpPr>
        <p:spPr>
          <a:xfrm>
            <a:off x="6631888" y="3024628"/>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42" name="Isosceles Triangle 41"/>
          <p:cNvSpPr/>
          <p:nvPr/>
        </p:nvSpPr>
        <p:spPr>
          <a:xfrm>
            <a:off x="7779081" y="1849331"/>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flipV="1">
            <a:off x="7779081" y="4641387"/>
            <a:ext cx="179510" cy="15475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3"/>
            <a:endCxn id="43" idx="3"/>
          </p:cNvCxnSpPr>
          <p:nvPr/>
        </p:nvCxnSpPr>
        <p:spPr>
          <a:xfrm>
            <a:off x="7868836" y="2004081"/>
            <a:ext cx="0" cy="2637306"/>
          </a:xfrm>
          <a:prstGeom prst="line">
            <a:avLst/>
          </a:prstGeom>
          <a:ln w="1905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7825067" y="2062071"/>
            <a:ext cx="87537"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6311372" y="3821946"/>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226837" y="3607112"/>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48" name="Straight Arrow Connector 47"/>
          <p:cNvCxnSpPr/>
          <p:nvPr/>
        </p:nvCxnSpPr>
        <p:spPr>
          <a:xfrm>
            <a:off x="6311372" y="4331525"/>
            <a:ext cx="856240" cy="0"/>
          </a:xfrm>
          <a:prstGeom prst="straightConnector1">
            <a:avLst/>
          </a:prstGeom>
          <a:ln w="1905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7226837" y="4116691"/>
            <a:ext cx="552243" cy="379214"/>
          </a:xfrm>
          <a:prstGeom prst="rect">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6444780" y="3745746"/>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471258" y="4245515"/>
            <a:ext cx="87537"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7232029" y="3613210"/>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53" name="TextBox 52"/>
          <p:cNvSpPr txBox="1"/>
          <p:nvPr/>
        </p:nvSpPr>
        <p:spPr>
          <a:xfrm>
            <a:off x="7192472" y="4111465"/>
            <a:ext cx="1847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63" name="Rectangle 62"/>
          <p:cNvSpPr/>
          <p:nvPr/>
        </p:nvSpPr>
        <p:spPr>
          <a:xfrm>
            <a:off x="4569619" y="1716737"/>
            <a:ext cx="3399193" cy="3549874"/>
          </a:xfrm>
          <a:prstGeom prst="rect">
            <a:avLst/>
          </a:prstGeom>
          <a:noFill/>
          <a:ln w="28575" cap="flat" cmpd="sng" algn="ctr">
            <a:solidFill>
              <a:srgbClr val="92D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6" name="Rectangle 65"/>
          <p:cNvSpPr/>
          <p:nvPr/>
        </p:nvSpPr>
        <p:spPr>
          <a:xfrm>
            <a:off x="4670301" y="1663799"/>
            <a:ext cx="3108780" cy="248296"/>
          </a:xfrm>
          <a:prstGeom prst="rect">
            <a:avLst/>
          </a:prstGeom>
          <a:solidFill>
            <a:srgbClr val="B8DBA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p:cNvSpPr/>
          <p:nvPr/>
        </p:nvSpPr>
        <p:spPr>
          <a:xfrm>
            <a:off x="4949982" y="1600431"/>
            <a:ext cx="2711834" cy="33855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rPr>
              <a:t>Verified UI from secure_site.io</a:t>
            </a:r>
          </a:p>
        </p:txBody>
      </p:sp>
      <p:pic>
        <p:nvPicPr>
          <p:cNvPr id="68" name="Picture 67"/>
          <p:cNvPicPr>
            <a:picLocks noChangeAspect="1"/>
          </p:cNvPicPr>
          <p:nvPr/>
        </p:nvPicPr>
        <p:blipFill>
          <a:blip r:embed="rId2"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5815719" y="2144384"/>
            <a:ext cx="255037" cy="242811"/>
          </a:xfrm>
          <a:prstGeom prst="rect">
            <a:avLst/>
          </a:prstGeom>
        </p:spPr>
      </p:pic>
      <p:grpSp>
        <p:nvGrpSpPr>
          <p:cNvPr id="62" name="Group 61"/>
          <p:cNvGrpSpPr/>
          <p:nvPr/>
        </p:nvGrpSpPr>
        <p:grpSpPr>
          <a:xfrm>
            <a:off x="132152" y="4837807"/>
            <a:ext cx="2137590" cy="1026233"/>
            <a:chOff x="8028403" y="4522648"/>
            <a:chExt cx="2099323" cy="1026233"/>
          </a:xfrm>
        </p:grpSpPr>
        <p:sp>
          <p:nvSpPr>
            <p:cNvPr id="64" name="Rounded Rectangle 63"/>
            <p:cNvSpPr/>
            <p:nvPr/>
          </p:nvSpPr>
          <p:spPr>
            <a:xfrm>
              <a:off x="8028403" y="4522648"/>
              <a:ext cx="2099323" cy="1026233"/>
            </a:xfrm>
            <a:prstGeom prst="roundRect">
              <a:avLst>
                <a:gd name="adj" fmla="val 10215"/>
              </a:avLst>
            </a:prstGeom>
            <a:solidFill>
              <a:srgbClr val="BAC5E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65" name="Picture 64"/>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9051790" y="4658145"/>
              <a:ext cx="914400" cy="749534"/>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5061" y="4624695"/>
              <a:ext cx="770219" cy="770219"/>
            </a:xfrm>
            <a:prstGeom prst="rect">
              <a:avLst/>
            </a:prstGeom>
          </p:spPr>
        </p:pic>
      </p:grpSp>
      <p:sp>
        <p:nvSpPr>
          <p:cNvPr id="71" name="TextBox 70"/>
          <p:cNvSpPr txBox="1"/>
          <p:nvPr/>
        </p:nvSpPr>
        <p:spPr>
          <a:xfrm>
            <a:off x="6673711" y="1947206"/>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75</a:t>
            </a:r>
          </a:p>
        </p:txBody>
      </p:sp>
      <p:sp>
        <p:nvSpPr>
          <p:cNvPr id="72" name="TextBox 71"/>
          <p:cNvSpPr txBox="1"/>
          <p:nvPr/>
        </p:nvSpPr>
        <p:spPr>
          <a:xfrm>
            <a:off x="6673711" y="2499487"/>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177</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3" name="TextBox 72"/>
          <p:cNvSpPr txBox="1"/>
          <p:nvPr/>
        </p:nvSpPr>
        <p:spPr>
          <a:xfrm>
            <a:off x="6673711" y="3039631"/>
            <a:ext cx="71045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0.025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4" name="TextBox 73"/>
          <p:cNvSpPr txBox="1"/>
          <p:nvPr/>
        </p:nvSpPr>
        <p:spPr>
          <a:xfrm>
            <a:off x="7273852" y="3628213"/>
            <a:ext cx="41870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60</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5" name="TextBox 74"/>
          <p:cNvSpPr txBox="1"/>
          <p:nvPr/>
        </p:nvSpPr>
        <p:spPr>
          <a:xfrm>
            <a:off x="7234295" y="4126468"/>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Calibri" panose="020F0502020204030204"/>
              </a:rPr>
              <a:t>105</a:t>
            </a: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nvGrpSpPr>
          <p:cNvPr id="104" name="Group 103"/>
          <p:cNvGrpSpPr/>
          <p:nvPr/>
        </p:nvGrpSpPr>
        <p:grpSpPr>
          <a:xfrm>
            <a:off x="323850" y="1600200"/>
            <a:ext cx="1524000" cy="1524000"/>
            <a:chOff x="603009" y="2819400"/>
            <a:chExt cx="1524000" cy="1524000"/>
          </a:xfrm>
        </p:grpSpPr>
        <p:sp>
          <p:nvSpPr>
            <p:cNvPr id="105" name="Oval 104"/>
            <p:cNvSpPr/>
            <p:nvPr/>
          </p:nvSpPr>
          <p:spPr>
            <a:xfrm>
              <a:off x="603009" y="2819400"/>
              <a:ext cx="1524000" cy="1524000"/>
            </a:xfrm>
            <a:prstGeom prst="ellipse">
              <a:avLst/>
            </a:prstGeom>
            <a:solidFill>
              <a:srgbClr val="EAD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3122" y="3581400"/>
              <a:ext cx="470958" cy="47095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19" y="3156064"/>
              <a:ext cx="467585" cy="467585"/>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700000">
            <a:off x="3433702" y="5063220"/>
            <a:ext cx="533701" cy="533701"/>
          </a:xfrm>
          <a:prstGeom prst="rect">
            <a:avLst/>
          </a:prstGeom>
        </p:spPr>
      </p:pic>
      <p:pic>
        <p:nvPicPr>
          <p:cNvPr id="111" name="Picture 110"/>
          <p:cNvPicPr>
            <a:picLocks noChangeAspect="1"/>
          </p:cNvPicPr>
          <p:nvPr/>
        </p:nvPicPr>
        <p:blipFill rotWithShape="1">
          <a:blip r:embed="rId8" cstate="print">
            <a:extLst>
              <a:ext uri="{28A0092B-C50C-407E-A947-70E740481C1C}">
                <a14:useLocalDpi xmlns:a14="http://schemas.microsoft.com/office/drawing/2010/main" val="0"/>
              </a:ext>
            </a:extLst>
          </a:blip>
          <a:srcRect t="10926" b="10939"/>
          <a:stretch/>
        </p:blipFill>
        <p:spPr>
          <a:xfrm>
            <a:off x="3890501" y="4968395"/>
            <a:ext cx="1059481" cy="827822"/>
          </a:xfrm>
          <a:prstGeom prst="rect">
            <a:avLst/>
          </a:prstGeom>
        </p:spPr>
      </p:pic>
      <p:pic>
        <p:nvPicPr>
          <p:cNvPr id="109" name="Picture 108"/>
          <p:cNvPicPr>
            <a:picLocks noChangeAspect="1"/>
          </p:cNvPicPr>
          <p:nvPr/>
        </p:nvPicPr>
        <p:blipFill rotWithShape="1">
          <a:blip r:embed="rId9"/>
          <a:srcRect l="35542" t="19680" r="35441" b="39379"/>
          <a:stretch/>
        </p:blipFill>
        <p:spPr>
          <a:xfrm>
            <a:off x="2436019" y="5051268"/>
            <a:ext cx="1018563" cy="738520"/>
          </a:xfrm>
          <a:prstGeom prst="rect">
            <a:avLst/>
          </a:prstGeom>
        </p:spPr>
      </p:pic>
      <p:sp>
        <p:nvSpPr>
          <p:cNvPr id="54" name="Rectangle 53"/>
          <p:cNvSpPr/>
          <p:nvPr/>
        </p:nvSpPr>
        <p:spPr>
          <a:xfrm>
            <a:off x="227280" y="3135868"/>
            <a:ext cx="1720727" cy="369332"/>
          </a:xfrm>
          <a:prstGeom prst="rect">
            <a:avLst/>
          </a:prstGeom>
        </p:spPr>
        <p:txBody>
          <a:bodyPr wrap="none">
            <a:spAutoFit/>
          </a:bodyPr>
          <a:lstStyle/>
          <a:p>
            <a:r>
              <a:rPr lang="en-US" dirty="0">
                <a:solidFill>
                  <a:prstClr val="black"/>
                </a:solidFill>
                <a:latin typeface="Calibri" panose="020F0502020204030204"/>
              </a:rPr>
              <a:t>Simultaneous IO</a:t>
            </a:r>
          </a:p>
        </p:txBody>
      </p:sp>
    </p:spTree>
    <p:extLst>
      <p:ext uri="{BB962C8B-B14F-4D97-AF65-F5344CB8AC3E}">
        <p14:creationId xmlns:p14="http://schemas.microsoft.com/office/powerpoint/2010/main" val="25538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par>
                                <p:cTn id="24" presetID="42" presetClass="path" presetSubtype="0" accel="50000" decel="50000" fill="hold" grpId="0" nodeType="withEffect">
                                  <p:stCondLst>
                                    <p:cond delay="0"/>
                                  </p:stCondLst>
                                  <p:childTnLst>
                                    <p:animMotion origin="layout" path="M 5.84864E-7 2.59259E-6 L 0.01094 2.59259E-6 " pathEditMode="relative" rAng="0" ptsTypes="AA">
                                      <p:cBhvr>
                                        <p:cTn id="25" dur="2000" fill="hold"/>
                                        <p:tgtEl>
                                          <p:spTgt spid="50"/>
                                        </p:tgtEl>
                                        <p:attrNameLst>
                                          <p:attrName>ppt_x</p:attrName>
                                          <p:attrName>ppt_y</p:attrName>
                                        </p:attrNameLst>
                                      </p:cBhvr>
                                      <p:rCtr x="547" y="0"/>
                                    </p:animMotion>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accel="50000" decel="50000" fill="hold" grpId="0" nodeType="withEffect">
                                  <p:stCondLst>
                                    <p:cond delay="0"/>
                                  </p:stCondLst>
                                  <p:childTnLst>
                                    <p:animMotion origin="layout" path="M -3.82181E-6 -2.59259E-6 L 0.03413 0.00162 " pathEditMode="relative" rAng="0" ptsTypes="AA">
                                      <p:cBhvr>
                                        <p:cTn id="31" dur="500" fill="hold"/>
                                        <p:tgtEl>
                                          <p:spTgt spid="51"/>
                                        </p:tgtEl>
                                        <p:attrNameLst>
                                          <p:attrName>ppt_x</p:attrName>
                                          <p:attrName>ppt_y</p:attrName>
                                        </p:attrNameLst>
                                      </p:cBhvr>
                                      <p:rCtr x="1706" y="69"/>
                                    </p:animMotion>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3000"/>
                            </p:stCondLst>
                            <p:childTnLst>
                              <p:par>
                                <p:cTn id="37" presetID="42" presetClass="path" presetSubtype="0" accel="50000" decel="50000" fill="hold" nodeType="afterEffect">
                                  <p:stCondLst>
                                    <p:cond delay="0"/>
                                  </p:stCondLst>
                                  <p:childTnLst>
                                    <p:animMotion origin="layout" path="M -2.44887E-7 -4.07407E-6 L -0.01967 0.40301 " pathEditMode="relative" rAng="0" ptsTypes="AA">
                                      <p:cBhvr>
                                        <p:cTn id="38" dur="1000" fill="hold"/>
                                        <p:tgtEl>
                                          <p:spTgt spid="68"/>
                                        </p:tgtEl>
                                        <p:attrNameLst>
                                          <p:attrName>ppt_x</p:attrName>
                                          <p:attrName>ppt_y</p:attrName>
                                        </p:attrNameLst>
                                      </p:cBhvr>
                                      <p:rCtr x="-990" y="20139"/>
                                    </p:animMotion>
                                  </p:childTnLst>
                                </p:cTn>
                              </p:par>
                            </p:childTnLst>
                          </p:cTn>
                        </p:par>
                        <p:par>
                          <p:cTn id="39" fill="hold">
                            <p:stCondLst>
                              <p:cond delay="4000"/>
                            </p:stCondLst>
                            <p:childTnLst>
                              <p:par>
                                <p:cTn id="40" presetID="27" presetClass="emph" presetSubtype="0" fill="remove" grpId="0" nodeType="afterEffect">
                                  <p:stCondLst>
                                    <p:cond delay="0"/>
                                  </p:stCondLst>
                                  <p:childTnLst>
                                    <p:animClr clrSpc="rgb" dir="cw">
                                      <p:cBhvr override="childStyle">
                                        <p:cTn id="41" dur="250" autoRev="1" fill="remove"/>
                                        <p:tgtEl>
                                          <p:spTgt spid="27"/>
                                        </p:tgtEl>
                                        <p:attrNameLst>
                                          <p:attrName>style.color</p:attrName>
                                        </p:attrNameLst>
                                      </p:cBhvr>
                                      <p:to>
                                        <a:srgbClr val="FF9966"/>
                                      </p:to>
                                    </p:animClr>
                                    <p:animClr clrSpc="rgb" dir="cw">
                                      <p:cBhvr>
                                        <p:cTn id="42" dur="250" autoRev="1" fill="remove"/>
                                        <p:tgtEl>
                                          <p:spTgt spid="27"/>
                                        </p:tgtEl>
                                        <p:attrNameLst>
                                          <p:attrName>fillcolor</p:attrName>
                                        </p:attrNameLst>
                                      </p:cBhvr>
                                      <p:to>
                                        <a:srgbClr val="FF9966"/>
                                      </p:to>
                                    </p:animClr>
                                    <p:set>
                                      <p:cBhvr>
                                        <p:cTn id="43" dur="250" autoRev="1" fill="remove"/>
                                        <p:tgtEl>
                                          <p:spTgt spid="27"/>
                                        </p:tgtEl>
                                        <p:attrNameLst>
                                          <p:attrName>fill.type</p:attrName>
                                        </p:attrNameLst>
                                      </p:cBhvr>
                                      <p:to>
                                        <p:strVal val="solid"/>
                                      </p:to>
                                    </p:set>
                                    <p:set>
                                      <p:cBhvr>
                                        <p:cTn id="44" dur="250" autoRev="1" fill="remove"/>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0" grpId="0" animBg="1"/>
      <p:bldP spid="51" grpId="0" animBg="1"/>
      <p:bldP spid="71" grpId="0"/>
      <p:bldP spid="72" grpId="0"/>
      <p:bldP spid="73" grpId="0"/>
      <p:bldP spid="74" grpId="0"/>
      <p:bldP spid="7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endParaRPr lang="en-US" dirty="0"/>
          </a:p>
        </p:txBody>
      </p:sp>
      <p:sp>
        <p:nvSpPr>
          <p:cNvPr id="3" name="Date Placeholder 2"/>
          <p:cNvSpPr>
            <a:spLocks noGrp="1"/>
          </p:cNvSpPr>
          <p:nvPr>
            <p:ph type="dt" sz="half" idx="10"/>
          </p:nvPr>
        </p:nvSpPr>
        <p:spPr/>
        <p:txBody>
          <a:bodyPr/>
          <a:lstStyle/>
          <a:p>
            <a:fld id="{513D04BB-AE21-41EF-B9FF-32200CD68368}"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49</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TextBox 9"/>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1" name="Rectangle 10"/>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9452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27" presetClass="emph" presetSubtype="0" repeatCount="indefinite" fill="remove" grpId="1" nodeType="withEffect">
                                  <p:stCondLst>
                                    <p:cond delay="0"/>
                                  </p:stCondLst>
                                  <p:childTnLst>
                                    <p:animClr clrSpc="rgb" dir="cw">
                                      <p:cBhvr override="childStyle">
                                        <p:cTn id="17" dur="250" autoRev="1" fill="remove"/>
                                        <p:tgtEl>
                                          <p:spTgt spid="10"/>
                                        </p:tgtEl>
                                        <p:attrNameLst>
                                          <p:attrName>style.color</p:attrName>
                                        </p:attrNameLst>
                                      </p:cBhvr>
                                      <p:to>
                                        <a:srgbClr val="FFD647"/>
                                      </p:to>
                                    </p:animClr>
                                    <p:animClr clrSpc="rgb" dir="cw">
                                      <p:cBhvr>
                                        <p:cTn id="18" dur="250" autoRev="1" fill="remove"/>
                                        <p:tgtEl>
                                          <p:spTgt spid="10"/>
                                        </p:tgtEl>
                                        <p:attrNameLst>
                                          <p:attrName>fillcolor</p:attrName>
                                        </p:attrNameLst>
                                      </p:cBhvr>
                                      <p:to>
                                        <a:srgbClr val="FFD647"/>
                                      </p:to>
                                    </p:animClr>
                                    <p:set>
                                      <p:cBhvr>
                                        <p:cTn id="19" dur="250" autoRev="1" fill="remove"/>
                                        <p:tgtEl>
                                          <p:spTgt spid="10"/>
                                        </p:tgtEl>
                                        <p:attrNameLst>
                                          <p:attrName>fill.type</p:attrName>
                                        </p:attrNameLst>
                                      </p:cBhvr>
                                      <p:to>
                                        <p:strVal val="solid"/>
                                      </p:to>
                                    </p:set>
                                    <p:set>
                                      <p:cBhvr>
                                        <p:cTn id="20"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A8148CC9-D220-4296-97CC-D74EED072076}" type="datetime1">
              <a:rPr lang="en-US" smtClean="0"/>
              <a:t>3/5/2021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5</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sp>
        <p:nvSpPr>
          <p:cNvPr id="7" name="TextBox 6">
            <a:extLst>
              <a:ext uri="{FF2B5EF4-FFF2-40B4-BE49-F238E27FC236}">
                <a16:creationId xmlns:a16="http://schemas.microsoft.com/office/drawing/2014/main" id="{30EC558E-4B4E-4EDE-BDC4-9FFE0AE8D737}"/>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512687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76101A-A129-604B-814A-52543C534888}"/>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p:txBody>
      </p:sp>
      <p:sp>
        <p:nvSpPr>
          <p:cNvPr id="3" name="Date Placeholder 2"/>
          <p:cNvSpPr>
            <a:spLocks noGrp="1"/>
          </p:cNvSpPr>
          <p:nvPr>
            <p:ph type="dt" sz="half" idx="10"/>
          </p:nvPr>
        </p:nvSpPr>
        <p:spPr/>
        <p:txBody>
          <a:bodyPr/>
          <a:lstStyle/>
          <a:p>
            <a:fld id="{D9D12DE8-C000-44A3-96AF-171598F2651C}"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50</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29718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3326334"/>
            <a:ext cx="12187238" cy="3531665"/>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493419" y="2971801"/>
            <a:ext cx="76938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971801"/>
            <a:ext cx="2893219" cy="35453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63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1" nodeType="afterEffect">
                                  <p:stCondLst>
                                    <p:cond delay="0"/>
                                  </p:stCondLst>
                                  <p:childTnLst>
                                    <p:animClr clrSpc="rgb" dir="cw">
                                      <p:cBhvr override="childStyle">
                                        <p:cTn id="6" dur="250" autoRev="1" fill="remove"/>
                                        <p:tgtEl>
                                          <p:spTgt spid="16"/>
                                        </p:tgtEl>
                                        <p:attrNameLst>
                                          <p:attrName>style.color</p:attrName>
                                        </p:attrNameLst>
                                      </p:cBhvr>
                                      <p:to>
                                        <a:srgbClr val="FFD647"/>
                                      </p:to>
                                    </p:animClr>
                                    <p:animClr clrSpc="rgb" dir="cw">
                                      <p:cBhvr>
                                        <p:cTn id="7" dur="250" autoRev="1" fill="remove"/>
                                        <p:tgtEl>
                                          <p:spTgt spid="16"/>
                                        </p:tgtEl>
                                        <p:attrNameLst>
                                          <p:attrName>fillcolor</p:attrName>
                                        </p:attrNameLst>
                                      </p:cBhvr>
                                      <p:to>
                                        <a:srgbClr val="FFD647"/>
                                      </p:to>
                                    </p:animClr>
                                    <p:set>
                                      <p:cBhvr>
                                        <p:cTn id="8" dur="250" autoRev="1" fill="remove"/>
                                        <p:tgtEl>
                                          <p:spTgt spid="16"/>
                                        </p:tgtEl>
                                        <p:attrNameLst>
                                          <p:attrName>fill.type</p:attrName>
                                        </p:attrNameLst>
                                      </p:cBhvr>
                                      <p:to>
                                        <p:strVal val="solid"/>
                                      </p:to>
                                    </p:set>
                                    <p:set>
                                      <p:cBhvr>
                                        <p:cTn id="9" dur="250" autoRev="1" fill="remove"/>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p:txBody>
      </p:sp>
      <p:sp>
        <p:nvSpPr>
          <p:cNvPr id="3" name="Date Placeholder 2"/>
          <p:cNvSpPr>
            <a:spLocks noGrp="1"/>
          </p:cNvSpPr>
          <p:nvPr>
            <p:ph type="dt" sz="half" idx="10"/>
          </p:nvPr>
        </p:nvSpPr>
        <p:spPr/>
        <p:txBody>
          <a:bodyPr/>
          <a:lstStyle/>
          <a:p>
            <a:fld id="{FBC74BA2-121A-4860-AE42-6F8BC648F06E}"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51</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
        <p:nvSpPr>
          <p:cNvPr id="13" name="TextBox 12">
            <a:extLst>
              <a:ext uri="{FF2B5EF4-FFF2-40B4-BE49-F238E27FC236}">
                <a16:creationId xmlns:a16="http://schemas.microsoft.com/office/drawing/2014/main" id="{EA607CAF-5B67-8C49-A34D-D88E8E89FBDE}"/>
              </a:ext>
            </a:extLst>
          </p:cNvPr>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Tree>
    <p:extLst>
      <p:ext uri="{BB962C8B-B14F-4D97-AF65-F5344CB8AC3E}">
        <p14:creationId xmlns:p14="http://schemas.microsoft.com/office/powerpoint/2010/main" val="263080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7" presetClass="emph" presetSubtype="0" repeatCount="indefinite" fill="remove" grpId="1" nodeType="withEffect">
                                  <p:stCondLst>
                                    <p:cond delay="0"/>
                                  </p:stCondLst>
                                  <p:childTnLst>
                                    <p:animClr clrSpc="rgb" dir="cw">
                                      <p:cBhvr override="childStyle">
                                        <p:cTn id="9" dur="250" autoRev="1" fill="remove"/>
                                        <p:tgtEl>
                                          <p:spTgt spid="13"/>
                                        </p:tgtEl>
                                        <p:attrNameLst>
                                          <p:attrName>style.color</p:attrName>
                                        </p:attrNameLst>
                                      </p:cBhvr>
                                      <p:to>
                                        <a:srgbClr val="FFD647"/>
                                      </p:to>
                                    </p:animClr>
                                    <p:animClr clrSpc="rgb" dir="cw">
                                      <p:cBhvr>
                                        <p:cTn id="10" dur="250" autoRev="1" fill="remove"/>
                                        <p:tgtEl>
                                          <p:spTgt spid="13"/>
                                        </p:tgtEl>
                                        <p:attrNameLst>
                                          <p:attrName>fillcolor</p:attrName>
                                        </p:attrNameLst>
                                      </p:cBhvr>
                                      <p:to>
                                        <a:srgbClr val="FFD647"/>
                                      </p:to>
                                    </p:animClr>
                                    <p:set>
                                      <p:cBhvr>
                                        <p:cTn id="11" dur="250" autoRev="1" fill="remove"/>
                                        <p:tgtEl>
                                          <p:spTgt spid="13"/>
                                        </p:tgtEl>
                                        <p:attrNameLst>
                                          <p:attrName>fill.type</p:attrName>
                                        </p:attrNameLst>
                                      </p:cBhvr>
                                      <p:to>
                                        <p:strVal val="solid"/>
                                      </p:to>
                                    </p:set>
                                    <p:set>
                                      <p:cBhvr>
                                        <p:cTn id="12" dur="250" autoRev="1" fill="remove"/>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p:txBody>
      </p:sp>
      <p:sp>
        <p:nvSpPr>
          <p:cNvPr id="3" name="Date Placeholder 2"/>
          <p:cNvSpPr>
            <a:spLocks noGrp="1"/>
          </p:cNvSpPr>
          <p:nvPr>
            <p:ph type="dt" sz="half" idx="10"/>
          </p:nvPr>
        </p:nvSpPr>
        <p:spPr/>
        <p:txBody>
          <a:bodyPr/>
          <a:lstStyle/>
          <a:p>
            <a:fld id="{3C48E539-74D2-46A2-8F7D-E73E185BCBB4}"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52</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3121819" y="3352800"/>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2" name="Rectangle 11"/>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64412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617619" y="5029200"/>
            <a:ext cx="2967479" cy="369332"/>
          </a:xfrm>
          <a:prstGeom prst="rect">
            <a:avLst/>
          </a:prstGeom>
          <a:noFill/>
        </p:spPr>
        <p:txBody>
          <a:bodyPr wrap="none" rtlCol="0">
            <a:spAutoFit/>
          </a:bodyPr>
          <a:lstStyle/>
          <a:p>
            <a:r>
              <a:rPr lang="en-US" b="1" dirty="0">
                <a:solidFill>
                  <a:srgbClr val="FF0000"/>
                </a:solidFill>
              </a:rPr>
              <a:t>Put 1 in front of all inputs</a:t>
            </a:r>
          </a:p>
        </p:txBody>
      </p:sp>
      <p:sp>
        <p:nvSpPr>
          <p:cNvPr id="15" name="Rectangle 14"/>
          <p:cNvSpPr/>
          <p:nvPr/>
        </p:nvSpPr>
        <p:spPr>
          <a:xfrm>
            <a:off x="3121819" y="3296554"/>
            <a:ext cx="16764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p:txBody>
      </p:sp>
      <p:sp>
        <p:nvSpPr>
          <p:cNvPr id="3" name="Date Placeholder 2"/>
          <p:cNvSpPr>
            <a:spLocks noGrp="1"/>
          </p:cNvSpPr>
          <p:nvPr>
            <p:ph type="dt" sz="half" idx="10"/>
          </p:nvPr>
        </p:nvSpPr>
        <p:spPr/>
        <p:txBody>
          <a:bodyPr/>
          <a:lstStyle/>
          <a:p>
            <a:fld id="{B4CAF84B-BB64-4B0B-8445-369FBB2FC16A}"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53</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0" y="0"/>
            <a:ext cx="12187238" cy="4038600"/>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198019" y="4056746"/>
            <a:ext cx="1524000" cy="3810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731" y="4469496"/>
            <a:ext cx="12187238" cy="2388504"/>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798219" y="4038600"/>
            <a:ext cx="7380288"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31" y="4038600"/>
            <a:ext cx="3121819" cy="430896"/>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7950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80469" y="1719488"/>
            <a:ext cx="11537950" cy="4210046"/>
          </a:xfrm>
        </p:spPr>
        <p:txBody>
          <a:bodyPr/>
          <a:lstStyle/>
          <a:p>
            <a:r>
              <a:rPr lang="en-US" dirty="0"/>
              <a:t>Output Integrity: Low cognitive load</a:t>
            </a:r>
          </a:p>
          <a:p>
            <a:pPr marL="0" indent="0">
              <a:buNone/>
            </a:pPr>
            <a:endParaRPr lang="en-US" dirty="0"/>
          </a:p>
          <a:p>
            <a:r>
              <a:rPr lang="en-US" dirty="0"/>
              <a:t>Several existing mechanisms</a:t>
            </a:r>
          </a:p>
          <a:p>
            <a:pPr lvl="1"/>
            <a:r>
              <a:rPr lang="en-US" dirty="0" err="1"/>
              <a:t>Lightbox</a:t>
            </a:r>
            <a:endParaRPr lang="en-US" dirty="0"/>
          </a:p>
          <a:p>
            <a:pPr lvl="1"/>
            <a:r>
              <a:rPr lang="en-US" dirty="0"/>
              <a:t>Highlight</a:t>
            </a:r>
          </a:p>
          <a:p>
            <a:pPr lvl="1"/>
            <a:r>
              <a:rPr lang="en-US" dirty="0"/>
              <a:t>Freezing</a:t>
            </a:r>
          </a:p>
          <a:p>
            <a:pPr lvl="1"/>
            <a:r>
              <a:rPr lang="en-US" dirty="0"/>
              <a:t>Combination</a:t>
            </a:r>
          </a:p>
          <a:p>
            <a:r>
              <a:rPr lang="en-US" dirty="0"/>
              <a:t>How to determine when to engage?</a:t>
            </a:r>
          </a:p>
          <a:p>
            <a:pPr lvl="1"/>
            <a:r>
              <a:rPr lang="en-US" dirty="0"/>
              <a:t>Track pointer</a:t>
            </a:r>
          </a:p>
          <a:p>
            <a:pPr lvl="1"/>
            <a:r>
              <a:rPr lang="en-US" dirty="0"/>
              <a:t>Mouse movement on the overlay</a:t>
            </a:r>
          </a:p>
          <a:p>
            <a:endParaRPr lang="en-US" dirty="0"/>
          </a:p>
        </p:txBody>
      </p:sp>
      <p:sp>
        <p:nvSpPr>
          <p:cNvPr id="3" name="Date Placeholder 2"/>
          <p:cNvSpPr>
            <a:spLocks noGrp="1"/>
          </p:cNvSpPr>
          <p:nvPr>
            <p:ph type="dt" sz="half" idx="10"/>
          </p:nvPr>
        </p:nvSpPr>
        <p:spPr/>
        <p:txBody>
          <a:bodyPr/>
          <a:lstStyle/>
          <a:p>
            <a:fld id="{9DDA274C-EFEF-4CC2-BA2A-C5613DCC4F43}"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54</a:t>
            </a:fld>
            <a:endParaRPr lang="en-GB" dirty="0"/>
          </a:p>
        </p:txBody>
      </p:sp>
      <p:sp>
        <p:nvSpPr>
          <p:cNvPr id="6" name="Title 5"/>
          <p:cNvSpPr>
            <a:spLocks noGrp="1"/>
          </p:cNvSpPr>
          <p:nvPr>
            <p:ph type="title"/>
          </p:nvPr>
        </p:nvSpPr>
        <p:spPr/>
        <p:txBody>
          <a:bodyPr/>
          <a:lstStyle/>
          <a:p>
            <a:r>
              <a:rPr lang="en-US" dirty="0"/>
              <a:t>Grabbing User Attention</a:t>
            </a:r>
          </a:p>
        </p:txBody>
      </p:sp>
      <p:grpSp>
        <p:nvGrpSpPr>
          <p:cNvPr id="7" name="Group 6"/>
          <p:cNvGrpSpPr/>
          <p:nvPr/>
        </p:nvGrpSpPr>
        <p:grpSpPr>
          <a:xfrm>
            <a:off x="302419" y="1592714"/>
            <a:ext cx="1524000" cy="1524000"/>
            <a:chOff x="6704915" y="2807638"/>
            <a:chExt cx="1524000" cy="1524000"/>
          </a:xfrm>
        </p:grpSpPr>
        <p:sp>
          <p:nvSpPr>
            <p:cNvPr id="8" name="Oval 7"/>
            <p:cNvSpPr/>
            <p:nvPr/>
          </p:nvSpPr>
          <p:spPr>
            <a:xfrm>
              <a:off x="6704915" y="2807638"/>
              <a:ext cx="1524000" cy="1524000"/>
            </a:xfrm>
            <a:prstGeom prst="ellipse">
              <a:avLst/>
            </a:prstGeom>
            <a:solidFill>
              <a:srgbClr val="B4EE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915" y="3162173"/>
              <a:ext cx="914095" cy="914095"/>
            </a:xfrm>
            <a:prstGeom prst="rect">
              <a:avLst/>
            </a:prstGeom>
          </p:spPr>
        </p:pic>
      </p:grpSp>
      <p:sp>
        <p:nvSpPr>
          <p:cNvPr id="10" name="Rectangle 9"/>
          <p:cNvSpPr/>
          <p:nvPr/>
        </p:nvSpPr>
        <p:spPr>
          <a:xfrm>
            <a:off x="99379" y="3135868"/>
            <a:ext cx="1930080" cy="369332"/>
          </a:xfrm>
          <a:prstGeom prst="rect">
            <a:avLst/>
          </a:prstGeom>
        </p:spPr>
        <p:txBody>
          <a:bodyPr wrap="none">
            <a:spAutoFit/>
          </a:bodyPr>
          <a:lstStyle/>
          <a:p>
            <a:r>
              <a:rPr lang="en-US" dirty="0">
                <a:solidFill>
                  <a:prstClr val="black"/>
                </a:solidFill>
                <a:latin typeface="Calibri" panose="020F0502020204030204"/>
              </a:rPr>
              <a:t>Low cognitive load</a:t>
            </a:r>
          </a:p>
        </p:txBody>
      </p:sp>
    </p:spTree>
    <p:extLst>
      <p:ext uri="{BB962C8B-B14F-4D97-AF65-F5344CB8AC3E}">
        <p14:creationId xmlns:p14="http://schemas.microsoft.com/office/powerpoint/2010/main" val="300222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5E16272-8334-4D2C-955F-E83592D79BB7}"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55</a:t>
            </a:fld>
            <a:endParaRPr lang="en-GB" dirty="0"/>
          </a:p>
        </p:txBody>
      </p:sp>
      <p:sp>
        <p:nvSpPr>
          <p:cNvPr id="6" name="Title 5"/>
          <p:cNvSpPr>
            <a:spLocks noGrp="1"/>
          </p:cNvSpPr>
          <p:nvPr>
            <p:ph type="title"/>
          </p:nvPr>
        </p:nvSpPr>
        <p:spPr/>
        <p:txBody>
          <a:bodyPr/>
          <a:lstStyle/>
          <a:p>
            <a:r>
              <a:rPr lang="en-US" dirty="0"/>
              <a:t>Prototype and TCB</a:t>
            </a: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7157" t="13066" r="21762" b="19400"/>
          <a:stretch/>
        </p:blipFill>
        <p:spPr>
          <a:xfrm>
            <a:off x="353219" y="1627154"/>
            <a:ext cx="4460121" cy="4422562"/>
          </a:xfrm>
          <a:prstGeom prst="rect">
            <a:avLst/>
          </a:prstGeom>
        </p:spPr>
      </p:pic>
      <p:grpSp>
        <p:nvGrpSpPr>
          <p:cNvPr id="25" name="Group 24"/>
          <p:cNvGrpSpPr/>
          <p:nvPr/>
        </p:nvGrpSpPr>
        <p:grpSpPr>
          <a:xfrm>
            <a:off x="7541419" y="689561"/>
            <a:ext cx="1524000" cy="1524000"/>
            <a:chOff x="9751219" y="2807638"/>
            <a:chExt cx="1524000" cy="1524000"/>
          </a:xfrm>
        </p:grpSpPr>
        <p:sp>
          <p:nvSpPr>
            <p:cNvPr id="35" name="Oval 34"/>
            <p:cNvSpPr/>
            <p:nvPr/>
          </p:nvSpPr>
          <p:spPr>
            <a:xfrm>
              <a:off x="9751219" y="2807638"/>
              <a:ext cx="1524000" cy="1524000"/>
            </a:xfrm>
            <a:prstGeom prst="ellipse">
              <a:avLst/>
            </a:prstGeom>
            <a:solidFill>
              <a:srgbClr val="E6D2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2571" y="3298401"/>
              <a:ext cx="493037" cy="49303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700000">
              <a:off x="10602832" y="3224510"/>
              <a:ext cx="627358" cy="627358"/>
            </a:xfrm>
            <a:prstGeom prst="rect">
              <a:avLst/>
            </a:prstGeom>
          </p:spPr>
        </p:pic>
      </p:grpSp>
      <p:grpSp>
        <p:nvGrpSpPr>
          <p:cNvPr id="23" name="Group 22"/>
          <p:cNvGrpSpPr/>
          <p:nvPr/>
        </p:nvGrpSpPr>
        <p:grpSpPr>
          <a:xfrm>
            <a:off x="5139512" y="2381385"/>
            <a:ext cx="1563707" cy="461598"/>
            <a:chOff x="5139512" y="2381385"/>
            <a:chExt cx="1563707" cy="461598"/>
          </a:xfrm>
        </p:grpSpPr>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9512" y="2381385"/>
              <a:ext cx="461598" cy="461598"/>
            </a:xfrm>
            <a:prstGeom prst="rect">
              <a:avLst/>
            </a:prstGeom>
          </p:spPr>
        </p:pic>
        <p:sp>
          <p:nvSpPr>
            <p:cNvPr id="18" name="Rectangle 17"/>
            <p:cNvSpPr/>
            <p:nvPr/>
          </p:nvSpPr>
          <p:spPr>
            <a:xfrm>
              <a:off x="5749112" y="2398014"/>
              <a:ext cx="954107" cy="369332"/>
            </a:xfrm>
            <a:prstGeom prst="rect">
              <a:avLst/>
            </a:prstGeom>
          </p:spPr>
          <p:txBody>
            <a:bodyPr wrap="none">
              <a:spAutoFit/>
            </a:bodyPr>
            <a:lstStyle/>
            <a:p>
              <a:r>
                <a:rPr lang="en-US" dirty="0"/>
                <a:t>25.16M</a:t>
              </a:r>
            </a:p>
          </p:txBody>
        </p:sp>
      </p:grpSp>
      <p:grpSp>
        <p:nvGrpSpPr>
          <p:cNvPr id="44" name="Group 43"/>
          <p:cNvGrpSpPr/>
          <p:nvPr/>
        </p:nvGrpSpPr>
        <p:grpSpPr>
          <a:xfrm>
            <a:off x="5139512" y="2971800"/>
            <a:ext cx="1563707" cy="459330"/>
            <a:chOff x="5139512" y="2971800"/>
            <a:chExt cx="1563707" cy="459330"/>
          </a:xfrm>
        </p:grpSpPr>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512" y="2971800"/>
              <a:ext cx="459330" cy="459330"/>
            </a:xfrm>
            <a:prstGeom prst="rect">
              <a:avLst/>
            </a:prstGeom>
          </p:spPr>
        </p:pic>
        <p:sp>
          <p:nvSpPr>
            <p:cNvPr id="38" name="Rectangle 37"/>
            <p:cNvSpPr/>
            <p:nvPr/>
          </p:nvSpPr>
          <p:spPr>
            <a:xfrm>
              <a:off x="5749112" y="3014513"/>
              <a:ext cx="954107" cy="369332"/>
            </a:xfrm>
            <a:prstGeom prst="rect">
              <a:avLst/>
            </a:prstGeom>
          </p:spPr>
          <p:txBody>
            <a:bodyPr wrap="none">
              <a:spAutoFit/>
            </a:bodyPr>
            <a:lstStyle/>
            <a:p>
              <a:r>
                <a:rPr lang="en-US" dirty="0"/>
                <a:t>20.92M</a:t>
              </a:r>
            </a:p>
          </p:txBody>
        </p:sp>
      </p:grpSp>
      <p:grpSp>
        <p:nvGrpSpPr>
          <p:cNvPr id="45" name="Group 44"/>
          <p:cNvGrpSpPr/>
          <p:nvPr/>
        </p:nvGrpSpPr>
        <p:grpSpPr>
          <a:xfrm>
            <a:off x="5076441" y="3572647"/>
            <a:ext cx="1254138" cy="478654"/>
            <a:chOff x="5076441" y="3572647"/>
            <a:chExt cx="1254138" cy="478654"/>
          </a:xfrm>
        </p:grpSpPr>
        <p:pic>
          <p:nvPicPr>
            <p:cNvPr id="2050" name="Picture 2" descr="Image result for spidermonkey firefox"/>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237" b="6168"/>
            <a:stretch/>
          </p:blipFill>
          <p:spPr bwMode="auto">
            <a:xfrm>
              <a:off x="5076441" y="3572647"/>
              <a:ext cx="546446" cy="47865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5825312" y="3623957"/>
              <a:ext cx="505267" cy="369332"/>
            </a:xfrm>
            <a:prstGeom prst="rect">
              <a:avLst/>
            </a:prstGeom>
          </p:spPr>
          <p:txBody>
            <a:bodyPr wrap="none">
              <a:spAutoFit/>
            </a:bodyPr>
            <a:lstStyle/>
            <a:p>
              <a:r>
                <a:rPr lang="en-US" dirty="0"/>
                <a:t>2M</a:t>
              </a:r>
            </a:p>
          </p:txBody>
        </p:sp>
      </p:grpSp>
      <p:grpSp>
        <p:nvGrpSpPr>
          <p:cNvPr id="46" name="Group 45"/>
          <p:cNvGrpSpPr/>
          <p:nvPr/>
        </p:nvGrpSpPr>
        <p:grpSpPr>
          <a:xfrm>
            <a:off x="5139513" y="4167418"/>
            <a:ext cx="1280834" cy="459330"/>
            <a:chOff x="5139513" y="4167418"/>
            <a:chExt cx="1280834" cy="459330"/>
          </a:xfrm>
        </p:grpSpPr>
        <p:pic>
          <p:nvPicPr>
            <p:cNvPr id="2052" name="Picture 4" descr="Image result for arch linu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39513" y="4167418"/>
              <a:ext cx="459330" cy="45933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825312" y="4212417"/>
              <a:ext cx="595035" cy="369332"/>
            </a:xfrm>
            <a:prstGeom prst="rect">
              <a:avLst/>
            </a:prstGeom>
          </p:spPr>
          <p:txBody>
            <a:bodyPr wrap="none">
              <a:spAutoFit/>
            </a:bodyPr>
            <a:lstStyle/>
            <a:p>
              <a:r>
                <a:rPr lang="en-US" dirty="0"/>
                <a:t>71K</a:t>
              </a:r>
            </a:p>
          </p:txBody>
        </p:sp>
      </p:grpSp>
      <p:grpSp>
        <p:nvGrpSpPr>
          <p:cNvPr id="47" name="Group 46"/>
          <p:cNvGrpSpPr/>
          <p:nvPr/>
        </p:nvGrpSpPr>
        <p:grpSpPr>
          <a:xfrm>
            <a:off x="5155301" y="4822916"/>
            <a:ext cx="1393286" cy="467586"/>
            <a:chOff x="5155301" y="4822916"/>
            <a:chExt cx="1393286" cy="467586"/>
          </a:xfrm>
        </p:grpSpPr>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55301" y="4822916"/>
              <a:ext cx="467586" cy="467586"/>
            </a:xfrm>
            <a:prstGeom prst="rect">
              <a:avLst/>
            </a:prstGeom>
          </p:spPr>
        </p:pic>
        <p:sp>
          <p:nvSpPr>
            <p:cNvPr id="41" name="Rectangle 40"/>
            <p:cNvSpPr/>
            <p:nvPr/>
          </p:nvSpPr>
          <p:spPr>
            <a:xfrm>
              <a:off x="5825312" y="4872043"/>
              <a:ext cx="723275" cy="369332"/>
            </a:xfrm>
            <a:prstGeom prst="rect">
              <a:avLst/>
            </a:prstGeom>
          </p:spPr>
          <p:txBody>
            <a:bodyPr wrap="none">
              <a:spAutoFit/>
            </a:bodyPr>
            <a:lstStyle/>
            <a:p>
              <a:r>
                <a:rPr lang="en-US" dirty="0"/>
                <a:t>600K</a:t>
              </a:r>
            </a:p>
          </p:txBody>
        </p:sp>
      </p:grpSp>
      <p:grpSp>
        <p:nvGrpSpPr>
          <p:cNvPr id="48" name="Group 47"/>
          <p:cNvGrpSpPr/>
          <p:nvPr/>
        </p:nvGrpSpPr>
        <p:grpSpPr>
          <a:xfrm>
            <a:off x="5139512" y="5450206"/>
            <a:ext cx="1639907" cy="581028"/>
            <a:chOff x="5139512" y="5450206"/>
            <a:chExt cx="1639907" cy="581028"/>
          </a:xfrm>
        </p:grpSpPr>
        <p:pic>
          <p:nvPicPr>
            <p:cNvPr id="2054" name="Picture 6" descr="Image result for linux"/>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773" t="3112" r="1931" b="4059"/>
            <a:stretch/>
          </p:blipFill>
          <p:spPr bwMode="auto">
            <a:xfrm>
              <a:off x="5139512" y="5450206"/>
              <a:ext cx="500886" cy="58102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825312" y="5556054"/>
              <a:ext cx="954107" cy="369332"/>
            </a:xfrm>
            <a:prstGeom prst="rect">
              <a:avLst/>
            </a:prstGeom>
          </p:spPr>
          <p:txBody>
            <a:bodyPr wrap="none">
              <a:spAutoFit/>
            </a:bodyPr>
            <a:lstStyle/>
            <a:p>
              <a:r>
                <a:rPr lang="en-US" dirty="0"/>
                <a:t>36.68M</a:t>
              </a:r>
            </a:p>
          </p:txBody>
        </p:sp>
      </p:grpSp>
      <p:pic>
        <p:nvPicPr>
          <p:cNvPr id="43" name="Picture 42"/>
          <p:cNvPicPr>
            <a:picLocks noChangeAspect="1"/>
          </p:cNvPicPr>
          <p:nvPr/>
        </p:nvPicPr>
        <p:blipFill rotWithShape="1">
          <a:blip r:embed="rId12"/>
          <a:srcRect l="35542" t="19680" r="35441" b="39379"/>
          <a:stretch/>
        </p:blipFill>
        <p:spPr>
          <a:xfrm>
            <a:off x="10323772" y="2381385"/>
            <a:ext cx="805047" cy="583708"/>
          </a:xfrm>
          <a:prstGeom prst="rect">
            <a:avLst/>
          </a:prstGeom>
        </p:spPr>
      </p:pic>
      <p:grpSp>
        <p:nvGrpSpPr>
          <p:cNvPr id="53" name="Group 52"/>
          <p:cNvGrpSpPr/>
          <p:nvPr/>
        </p:nvGrpSpPr>
        <p:grpSpPr>
          <a:xfrm>
            <a:off x="9826955" y="3118208"/>
            <a:ext cx="1523561" cy="584561"/>
            <a:chOff x="9458938" y="2842983"/>
            <a:chExt cx="1523561" cy="584561"/>
          </a:xfrm>
        </p:grpSpPr>
        <p:pic>
          <p:nvPicPr>
            <p:cNvPr id="20" name="Picture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8938" y="2842983"/>
              <a:ext cx="584561" cy="584561"/>
            </a:xfrm>
            <a:prstGeom prst="rect">
              <a:avLst/>
            </a:prstGeom>
          </p:spPr>
        </p:pic>
        <p:sp>
          <p:nvSpPr>
            <p:cNvPr id="57" name="Rectangle 56"/>
            <p:cNvSpPr/>
            <p:nvPr/>
          </p:nvSpPr>
          <p:spPr>
            <a:xfrm>
              <a:off x="10323344" y="2950597"/>
              <a:ext cx="659155" cy="369332"/>
            </a:xfrm>
            <a:prstGeom prst="rect">
              <a:avLst/>
            </a:prstGeom>
          </p:spPr>
          <p:txBody>
            <a:bodyPr wrap="none">
              <a:spAutoFit/>
            </a:bodyPr>
            <a:lstStyle/>
            <a:p>
              <a:r>
                <a:rPr lang="en-US" dirty="0"/>
                <a:t>1.9K</a:t>
              </a:r>
            </a:p>
          </p:txBody>
        </p:sp>
      </p:grpSp>
      <p:grpSp>
        <p:nvGrpSpPr>
          <p:cNvPr id="54" name="Group 53"/>
          <p:cNvGrpSpPr/>
          <p:nvPr/>
        </p:nvGrpSpPr>
        <p:grpSpPr>
          <a:xfrm>
            <a:off x="9824687" y="3780425"/>
            <a:ext cx="1525829" cy="584561"/>
            <a:chOff x="9456670" y="3427544"/>
            <a:chExt cx="1525829" cy="584561"/>
          </a:xfrm>
        </p:grpSpPr>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56670" y="3427544"/>
              <a:ext cx="584561" cy="584561"/>
            </a:xfrm>
            <a:prstGeom prst="rect">
              <a:avLst/>
            </a:prstGeom>
          </p:spPr>
        </p:pic>
        <p:sp>
          <p:nvSpPr>
            <p:cNvPr id="58" name="Rectangle 57"/>
            <p:cNvSpPr/>
            <p:nvPr/>
          </p:nvSpPr>
          <p:spPr>
            <a:xfrm>
              <a:off x="10323344" y="3635594"/>
              <a:ext cx="659155" cy="369332"/>
            </a:xfrm>
            <a:prstGeom prst="rect">
              <a:avLst/>
            </a:prstGeom>
          </p:spPr>
          <p:txBody>
            <a:bodyPr wrap="none">
              <a:spAutoFit/>
            </a:bodyPr>
            <a:lstStyle/>
            <a:p>
              <a:r>
                <a:rPr lang="en-US" dirty="0"/>
                <a:t>3.5K</a:t>
              </a:r>
            </a:p>
          </p:txBody>
        </p:sp>
      </p:grpSp>
      <p:grpSp>
        <p:nvGrpSpPr>
          <p:cNvPr id="55" name="Group 54"/>
          <p:cNvGrpSpPr/>
          <p:nvPr/>
        </p:nvGrpSpPr>
        <p:grpSpPr>
          <a:xfrm>
            <a:off x="9826955" y="4569732"/>
            <a:ext cx="1433793" cy="582293"/>
            <a:chOff x="9458938" y="4174956"/>
            <a:chExt cx="1433793" cy="582293"/>
          </a:xfrm>
        </p:grpSpPr>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58938" y="4174956"/>
              <a:ext cx="582293" cy="582293"/>
            </a:xfrm>
            <a:prstGeom prst="rect">
              <a:avLst/>
            </a:prstGeom>
          </p:spPr>
        </p:pic>
        <p:sp>
          <p:nvSpPr>
            <p:cNvPr id="59" name="Rectangle 58"/>
            <p:cNvSpPr/>
            <p:nvPr/>
          </p:nvSpPr>
          <p:spPr>
            <a:xfrm>
              <a:off x="10323344" y="4281436"/>
              <a:ext cx="569387" cy="369332"/>
            </a:xfrm>
            <a:prstGeom prst="rect">
              <a:avLst/>
            </a:prstGeom>
          </p:spPr>
          <p:txBody>
            <a:bodyPr wrap="none">
              <a:spAutoFit/>
            </a:bodyPr>
            <a:lstStyle/>
            <a:p>
              <a:r>
                <a:rPr lang="en-US" dirty="0"/>
                <a:t>893</a:t>
              </a:r>
            </a:p>
          </p:txBody>
        </p:sp>
      </p:grpSp>
      <p:grpSp>
        <p:nvGrpSpPr>
          <p:cNvPr id="56" name="Group 55"/>
          <p:cNvGrpSpPr/>
          <p:nvPr/>
        </p:nvGrpSpPr>
        <p:grpSpPr>
          <a:xfrm>
            <a:off x="9635445" y="5392293"/>
            <a:ext cx="1779191" cy="369332"/>
            <a:chOff x="9267428" y="5056966"/>
            <a:chExt cx="1779191" cy="369332"/>
          </a:xfrm>
        </p:grpSpPr>
        <p:pic>
          <p:nvPicPr>
            <p:cNvPr id="2056" name="Picture 8" descr="Image result for tinycore linux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7428" y="5073100"/>
              <a:ext cx="967581" cy="33655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a:xfrm>
              <a:off x="10323344" y="5056966"/>
              <a:ext cx="723275" cy="369332"/>
            </a:xfrm>
            <a:prstGeom prst="rect">
              <a:avLst/>
            </a:prstGeom>
          </p:spPr>
          <p:txBody>
            <a:bodyPr wrap="none">
              <a:spAutoFit/>
            </a:bodyPr>
            <a:lstStyle/>
            <a:p>
              <a:r>
                <a:rPr lang="en-US" dirty="0"/>
                <a:t>121K</a:t>
              </a:r>
            </a:p>
          </p:txBody>
        </p:sp>
      </p:grpSp>
      <p:sp>
        <p:nvSpPr>
          <p:cNvPr id="49" name="Rectangle 48"/>
          <p:cNvSpPr/>
          <p:nvPr/>
        </p:nvSpPr>
        <p:spPr>
          <a:xfrm>
            <a:off x="6564100" y="1257822"/>
            <a:ext cx="977319" cy="369332"/>
          </a:xfrm>
          <a:prstGeom prst="rect">
            <a:avLst/>
          </a:prstGeom>
        </p:spPr>
        <p:txBody>
          <a:bodyPr wrap="none">
            <a:spAutoFit/>
          </a:bodyPr>
          <a:lstStyle/>
          <a:p>
            <a:r>
              <a:rPr lang="en-US" dirty="0">
                <a:solidFill>
                  <a:prstClr val="black"/>
                </a:solidFill>
                <a:latin typeface="Calibri" panose="020F0502020204030204"/>
              </a:rPr>
              <a:t>Low TCB</a:t>
            </a:r>
          </a:p>
        </p:txBody>
      </p:sp>
      <p:sp>
        <p:nvSpPr>
          <p:cNvPr id="50" name="Rectangle 49"/>
          <p:cNvSpPr/>
          <p:nvPr/>
        </p:nvSpPr>
        <p:spPr>
          <a:xfrm>
            <a:off x="9132712" y="1257822"/>
            <a:ext cx="1745093" cy="369332"/>
          </a:xfrm>
          <a:prstGeom prst="rect">
            <a:avLst/>
          </a:prstGeom>
        </p:spPr>
        <p:txBody>
          <a:bodyPr wrap="none">
            <a:spAutoFit/>
          </a:bodyPr>
          <a:lstStyle/>
          <a:p>
            <a:r>
              <a:rPr lang="en-US" dirty="0">
                <a:solidFill>
                  <a:prstClr val="black"/>
                </a:solidFill>
                <a:latin typeface="Calibri" panose="020F0502020204030204"/>
              </a:rPr>
              <a:t>Fast deployment</a:t>
            </a:r>
          </a:p>
        </p:txBody>
      </p:sp>
    </p:spTree>
    <p:extLst>
      <p:ext uri="{BB962C8B-B14F-4D97-AF65-F5344CB8AC3E}">
        <p14:creationId xmlns:p14="http://schemas.microsoft.com/office/powerpoint/2010/main" val="211136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fade">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500"/>
                                        <p:tgtEl>
                                          <p:spTgt spid="53"/>
                                        </p:tgtEl>
                                      </p:cBhvr>
                                    </p:animEffect>
                                  </p:childTnLst>
                                </p:cTn>
                              </p:par>
                              <p:par>
                                <p:cTn id="42" presetID="10"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C3CDF61-D499-4C38-985F-475DB4FD4C9F}"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56</a:t>
            </a:fld>
            <a:endParaRPr lang="en-GB" dirty="0"/>
          </a:p>
        </p:txBody>
      </p:sp>
      <p:sp>
        <p:nvSpPr>
          <p:cNvPr id="6" name="Title 5"/>
          <p:cNvSpPr>
            <a:spLocks noGrp="1"/>
          </p:cNvSpPr>
          <p:nvPr>
            <p:ph type="title"/>
          </p:nvPr>
        </p:nvSpPr>
        <p:spPr/>
        <p:txBody>
          <a:bodyPr/>
          <a:lstStyle/>
          <a:p>
            <a:r>
              <a:rPr lang="en-US" dirty="0"/>
              <a:t>Performance</a:t>
            </a:r>
          </a:p>
        </p:txBody>
      </p:sp>
      <mc:AlternateContent xmlns:mc="http://schemas.openxmlformats.org/markup-compatibility/2006" xmlns:a14="http://schemas.microsoft.com/office/drawing/2010/main">
        <mc:Choice Requires="a14">
          <p:sp>
            <p:nvSpPr>
              <p:cNvPr id="13" name="Content Placeholder 1"/>
              <p:cNvSpPr>
                <a:spLocks noGrp="1"/>
              </p:cNvSpPr>
              <p:nvPr>
                <p:ph idx="1"/>
              </p:nvPr>
            </p:nvSpPr>
            <p:spPr>
              <a:xfrm>
                <a:off x="359569" y="1719488"/>
                <a:ext cx="11537950" cy="4210046"/>
              </a:xfrm>
            </p:spPr>
            <p:txBody>
              <a:bodyPr/>
              <a:lstStyle/>
              <a:p>
                <a:r>
                  <a:rPr lang="en-US" dirty="0"/>
                  <a:t>Display latency: 21.67 </a:t>
                </a:r>
                <a:r>
                  <a:rPr lang="en-US" dirty="0" err="1"/>
                  <a:t>ms</a:t>
                </a:r>
                <a:endParaRPr lang="en-US" dirty="0"/>
              </a:p>
              <a:p>
                <a:pPr lvl="1"/>
                <a:r>
                  <a:rPr lang="en-US" dirty="0"/>
                  <a:t>~46 fps</a:t>
                </a:r>
              </a:p>
              <a:p>
                <a:r>
                  <a:rPr lang="en-US" dirty="0"/>
                  <a:t>Mouse latency: 250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Keyboard latency: 170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b="0" dirty="0"/>
              </a:p>
              <a:p>
                <a:r>
                  <a:rPr lang="en-US" dirty="0"/>
                  <a:t>Pointer detection accuracy: 0.997</a:t>
                </a:r>
              </a:p>
              <a:p>
                <a:endParaRPr lang="en-US" dirty="0"/>
              </a:p>
            </p:txBody>
          </p:sp>
        </mc:Choice>
        <mc:Fallback xmlns="">
          <p:sp>
            <p:nvSpPr>
              <p:cNvPr id="13" name="Content Placeholder 1"/>
              <p:cNvSpPr>
                <a:spLocks noGrp="1" noRot="1" noChangeAspect="1" noMove="1" noResize="1" noEditPoints="1" noAdjustHandles="1" noChangeArrowheads="1" noChangeShapeType="1" noTextEdit="1"/>
              </p:cNvSpPr>
              <p:nvPr>
                <p:ph idx="1"/>
              </p:nvPr>
            </p:nvSpPr>
            <p:spPr>
              <a:xfrm>
                <a:off x="359569" y="1719488"/>
                <a:ext cx="11537950" cy="4210046"/>
              </a:xfrm>
              <a:blipFill>
                <a:blip r:embed="rId3"/>
                <a:stretch>
                  <a:fillRect l="-264" t="-2026"/>
                </a:stretch>
              </a:blipFill>
            </p:spPr>
            <p:txBody>
              <a:bodyPr/>
              <a:lstStyle/>
              <a:p>
                <a:r>
                  <a:rPr lang="en-US">
                    <a:noFill/>
                  </a:rPr>
                  <a:t> </a:t>
                </a:r>
              </a:p>
            </p:txBody>
          </p:sp>
        </mc:Fallback>
      </mc:AlternateContent>
    </p:spTree>
    <p:extLst>
      <p:ext uri="{BB962C8B-B14F-4D97-AF65-F5344CB8AC3E}">
        <p14:creationId xmlns:p14="http://schemas.microsoft.com/office/powerpoint/2010/main" val="3175622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41364128-CE7F-4340-8BAF-C784BF54480A}" type="datetime1">
              <a:rPr lang="en-US" smtClean="0"/>
              <a:t>3/5/2021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57</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pic>
        <p:nvPicPr>
          <p:cNvPr id="26" name="Picture 25">
            <a:extLst>
              <a:ext uri="{FF2B5EF4-FFF2-40B4-BE49-F238E27FC236}">
                <a16:creationId xmlns:a16="http://schemas.microsoft.com/office/drawing/2014/main" id="{1ABFAAB6-EEA6-47B8-9821-35307C06B6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86465" y="5367871"/>
            <a:ext cx="544813" cy="544813"/>
          </a:xfrm>
          <a:prstGeom prst="rect">
            <a:avLst/>
          </a:prstGeom>
        </p:spPr>
      </p:pic>
      <p:sp>
        <p:nvSpPr>
          <p:cNvPr id="39" name="Rectangle 38">
            <a:extLst>
              <a:ext uri="{FF2B5EF4-FFF2-40B4-BE49-F238E27FC236}">
                <a16:creationId xmlns:a16="http://schemas.microsoft.com/office/drawing/2014/main" id="{4056C211-4FD6-459C-A2DB-35FBF50F38A2}"/>
              </a:ext>
            </a:extLst>
          </p:cNvPr>
          <p:cNvSpPr/>
          <p:nvPr/>
        </p:nvSpPr>
        <p:spPr>
          <a:xfrm>
            <a:off x="5151264" y="2108993"/>
            <a:ext cx="2428015" cy="19113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3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8C1758D8-9573-4FA3-942A-3153922C7C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spTree>
    <p:extLst>
      <p:ext uri="{BB962C8B-B14F-4D97-AF65-F5344CB8AC3E}">
        <p14:creationId xmlns:p14="http://schemas.microsoft.com/office/powerpoint/2010/main" val="1374580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58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375240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95F6A8-052B-4454-8AD1-AA1333744E90}"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dirty="0"/>
              <a:t>Aritra Dhar</a:t>
            </a:r>
          </a:p>
        </p:txBody>
      </p:sp>
      <p:sp>
        <p:nvSpPr>
          <p:cNvPr id="5" name="Slide Number Placeholder 4"/>
          <p:cNvSpPr>
            <a:spLocks noGrp="1"/>
          </p:cNvSpPr>
          <p:nvPr>
            <p:ph type="sldNum" sz="quarter" idx="12"/>
          </p:nvPr>
        </p:nvSpPr>
        <p:spPr/>
        <p:txBody>
          <a:bodyPr/>
          <a:lstStyle/>
          <a:p>
            <a:fld id="{6C6AE60A-B69C-4790-82F7-3882EDF23186}" type="slidenum">
              <a:rPr lang="en-GB" smtClean="0"/>
              <a:t>59</a:t>
            </a:fld>
            <a:endParaRPr lang="en-GB" dirty="0"/>
          </a:p>
        </p:txBody>
      </p:sp>
      <p:sp>
        <p:nvSpPr>
          <p:cNvPr id="6" name="Title 5"/>
          <p:cNvSpPr>
            <a:spLocks noGrp="1"/>
          </p:cNvSpPr>
          <p:nvPr>
            <p:ph type="title"/>
          </p:nvPr>
        </p:nvSpPr>
        <p:spPr/>
        <p:txBody>
          <a:bodyPr/>
          <a:lstStyle/>
          <a:p>
            <a:r>
              <a:rPr lang="en-US" dirty="0"/>
              <a:t>Motivation: Remote Attestation</a:t>
            </a:r>
          </a:p>
        </p:txBody>
      </p:sp>
      <p:sp>
        <p:nvSpPr>
          <p:cNvPr id="22" name="Down Arrow 21"/>
          <p:cNvSpPr/>
          <p:nvPr/>
        </p:nvSpPr>
        <p:spPr>
          <a:xfrm rot="5400000">
            <a:off x="6607548" y="2844412"/>
            <a:ext cx="289277" cy="3701257"/>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06394" y="4294892"/>
            <a:ext cx="1223412" cy="369332"/>
          </a:xfrm>
          <a:prstGeom prst="rect">
            <a:avLst/>
          </a:prstGeom>
          <a:noFill/>
        </p:spPr>
        <p:txBody>
          <a:bodyPr wrap="none" rtlCol="0">
            <a:spAutoFit/>
          </a:bodyPr>
          <a:lstStyle/>
          <a:p>
            <a:r>
              <a:rPr lang="en-US" dirty="0"/>
              <a:t>Challenge</a:t>
            </a:r>
          </a:p>
        </p:txBody>
      </p:sp>
      <p:grpSp>
        <p:nvGrpSpPr>
          <p:cNvPr id="11" name="Group 10"/>
          <p:cNvGrpSpPr/>
          <p:nvPr/>
        </p:nvGrpSpPr>
        <p:grpSpPr>
          <a:xfrm>
            <a:off x="3178022" y="4486482"/>
            <a:ext cx="1212197" cy="1618457"/>
            <a:chOff x="4893270" y="4169429"/>
            <a:chExt cx="1381985" cy="1845148"/>
          </a:xfrm>
        </p:grpSpPr>
        <p:grpSp>
          <p:nvGrpSpPr>
            <p:cNvPr id="10" name="Group 9"/>
            <p:cNvGrpSpPr/>
            <p:nvPr/>
          </p:nvGrpSpPr>
          <p:grpSpPr>
            <a:xfrm>
              <a:off x="4893270" y="4169429"/>
              <a:ext cx="1381985" cy="1381985"/>
              <a:chOff x="4893270" y="4169429"/>
              <a:chExt cx="1381985" cy="138198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3270" y="4169429"/>
                <a:ext cx="1381985" cy="1381985"/>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0470" y="4702829"/>
                <a:ext cx="532450" cy="532450"/>
              </a:xfrm>
              <a:prstGeom prst="rect">
                <a:avLst/>
              </a:prstGeom>
            </p:spPr>
          </p:pic>
        </p:grpSp>
        <p:sp>
          <p:nvSpPr>
            <p:cNvPr id="8" name="Rectangle 7"/>
            <p:cNvSpPr/>
            <p:nvPr/>
          </p:nvSpPr>
          <p:spPr>
            <a:xfrm>
              <a:off x="5193871" y="5614467"/>
              <a:ext cx="728084" cy="400110"/>
            </a:xfrm>
            <a:prstGeom prst="rect">
              <a:avLst/>
            </a:prstGeom>
          </p:spPr>
          <p:txBody>
            <a:bodyPr wrap="none">
              <a:spAutoFit/>
            </a:bodyPr>
            <a:lstStyle/>
            <a:p>
              <a:r>
                <a:rPr lang="en-US" sz="2000" dirty="0"/>
                <a:t>CPU</a:t>
              </a:r>
            </a:p>
          </p:txBody>
        </p:sp>
      </p:grpSp>
      <p:grpSp>
        <p:nvGrpSpPr>
          <p:cNvPr id="12" name="Group 11"/>
          <p:cNvGrpSpPr/>
          <p:nvPr/>
        </p:nvGrpSpPr>
        <p:grpSpPr>
          <a:xfrm>
            <a:off x="2359819" y="1269842"/>
            <a:ext cx="1229285" cy="1372819"/>
            <a:chOff x="4320986" y="1472448"/>
            <a:chExt cx="1401119" cy="1564717"/>
          </a:xfrm>
        </p:grpSpPr>
        <p:grpSp>
          <p:nvGrpSpPr>
            <p:cNvPr id="9" name="Group 8"/>
            <p:cNvGrpSpPr/>
            <p:nvPr/>
          </p:nvGrpSpPr>
          <p:grpSpPr>
            <a:xfrm>
              <a:off x="4320986" y="1472448"/>
              <a:ext cx="1401119" cy="1314546"/>
              <a:chOff x="4244651" y="1711883"/>
              <a:chExt cx="1401119" cy="1314546"/>
            </a:xfrm>
          </p:grpSpPr>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9" name="Rectangle 28"/>
            <p:cNvSpPr/>
            <p:nvPr/>
          </p:nvSpPr>
          <p:spPr>
            <a:xfrm>
              <a:off x="4338941" y="2637055"/>
              <a:ext cx="1098378" cy="400110"/>
            </a:xfrm>
            <a:prstGeom prst="rect">
              <a:avLst/>
            </a:prstGeom>
          </p:spPr>
          <p:txBody>
            <a:bodyPr wrap="none">
              <a:spAutoFit/>
            </a:bodyPr>
            <a:lstStyle/>
            <a:p>
              <a:r>
                <a:rPr lang="en-US" sz="2000" dirty="0"/>
                <a:t>Enclave</a:t>
              </a:r>
            </a:p>
          </p:txBody>
        </p:sp>
      </p:grpSp>
      <p:grpSp>
        <p:nvGrpSpPr>
          <p:cNvPr id="21" name="Group 20"/>
          <p:cNvGrpSpPr/>
          <p:nvPr/>
        </p:nvGrpSpPr>
        <p:grpSpPr>
          <a:xfrm>
            <a:off x="9114154" y="4365274"/>
            <a:ext cx="1295095" cy="1806441"/>
            <a:chOff x="10437019" y="4160481"/>
            <a:chExt cx="1295095" cy="1806441"/>
          </a:xfrm>
        </p:grpSpPr>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0508" y="6098034"/>
            <a:ext cx="381000" cy="381000"/>
          </a:xfrm>
          <a:prstGeom prst="rect">
            <a:avLst/>
          </a:prstGeom>
        </p:spPr>
      </p:pic>
      <p:grpSp>
        <p:nvGrpSpPr>
          <p:cNvPr id="35" name="Group 34"/>
          <p:cNvGrpSpPr/>
          <p:nvPr/>
        </p:nvGrpSpPr>
        <p:grpSpPr>
          <a:xfrm>
            <a:off x="3345538" y="3114304"/>
            <a:ext cx="877163" cy="1180588"/>
            <a:chOff x="8992868" y="2061297"/>
            <a:chExt cx="877163" cy="1180588"/>
          </a:xfrm>
        </p:grpSpPr>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92868" y="2061297"/>
              <a:ext cx="834551" cy="834551"/>
            </a:xfrm>
            <a:prstGeom prst="rect">
              <a:avLst/>
            </a:prstGeom>
          </p:spPr>
        </p:pic>
        <p:sp>
          <p:nvSpPr>
            <p:cNvPr id="34" name="Rectangle 33"/>
            <p:cNvSpPr/>
            <p:nvPr/>
          </p:nvSpPr>
          <p:spPr>
            <a:xfrm>
              <a:off x="8992868" y="2872553"/>
              <a:ext cx="877163" cy="369332"/>
            </a:xfrm>
            <a:prstGeom prst="rect">
              <a:avLst/>
            </a:prstGeom>
          </p:spPr>
          <p:txBody>
            <a:bodyPr wrap="none">
              <a:spAutoFit/>
            </a:bodyPr>
            <a:lstStyle/>
            <a:p>
              <a:r>
                <a:rPr lang="en-US" dirty="0"/>
                <a:t>Report</a:t>
              </a:r>
            </a:p>
          </p:txBody>
        </p:sp>
      </p:grpSp>
      <p:sp>
        <p:nvSpPr>
          <p:cNvPr id="37" name="Bent Arrow 36"/>
          <p:cNvSpPr/>
          <p:nvPr/>
        </p:nvSpPr>
        <p:spPr>
          <a:xfrm rot="10800000" flipH="1">
            <a:off x="2845887" y="2790275"/>
            <a:ext cx="469348" cy="951595"/>
          </a:xfrm>
          <a:prstGeom prst="bentArrow">
            <a:avLst>
              <a:gd name="adj1" fmla="val 20765"/>
              <a:gd name="adj2" fmla="val 29235"/>
              <a:gd name="adj3" fmla="val 25000"/>
              <a:gd name="adj4" fmla="val 43750"/>
            </a:avLst>
          </a:prstGeom>
          <a:solidFill>
            <a:srgbClr val="74AAE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43" name="Down Arrow 42"/>
          <p:cNvSpPr/>
          <p:nvPr/>
        </p:nvSpPr>
        <p:spPr>
          <a:xfrm rot="5400000" flipV="1">
            <a:off x="6607550" y="3579322"/>
            <a:ext cx="289277" cy="3701258"/>
          </a:xfrm>
          <a:prstGeom prst="downArrow">
            <a:avLst>
              <a:gd name="adj1" fmla="val 28478"/>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5967356" y="4866479"/>
            <a:ext cx="1569660" cy="1416221"/>
            <a:chOff x="8774064" y="2019193"/>
            <a:chExt cx="1569660" cy="1416221"/>
          </a:xfrm>
        </p:grpSpPr>
        <p:grpSp>
          <p:nvGrpSpPr>
            <p:cNvPr id="40" name="Group 39"/>
            <p:cNvGrpSpPr/>
            <p:nvPr/>
          </p:nvGrpSpPr>
          <p:grpSpPr>
            <a:xfrm>
              <a:off x="9141619" y="2019193"/>
              <a:ext cx="948770" cy="1055705"/>
              <a:chOff x="7993078" y="2838794"/>
              <a:chExt cx="948770" cy="1055705"/>
            </a:xfrm>
          </p:grpSpPr>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41" name="Rectangle 40"/>
            <p:cNvSpPr/>
            <p:nvPr/>
          </p:nvSpPr>
          <p:spPr>
            <a:xfrm>
              <a:off x="8774064" y="3066082"/>
              <a:ext cx="1569660" cy="369332"/>
            </a:xfrm>
            <a:prstGeom prst="rect">
              <a:avLst/>
            </a:prstGeom>
          </p:spPr>
          <p:txBody>
            <a:bodyPr wrap="none">
              <a:spAutoFit/>
            </a:bodyPr>
            <a:lstStyle/>
            <a:p>
              <a:r>
                <a:rPr lang="en-US" dirty="0"/>
                <a:t>Signed report</a:t>
              </a:r>
            </a:p>
          </p:txBody>
        </p:sp>
      </p:grpSp>
      <p:sp>
        <p:nvSpPr>
          <p:cNvPr id="18" name="Rounded Rectangular Callout 17"/>
          <p:cNvSpPr/>
          <p:nvPr/>
        </p:nvSpPr>
        <p:spPr>
          <a:xfrm>
            <a:off x="8913019" y="2451167"/>
            <a:ext cx="3067347" cy="1704092"/>
          </a:xfrm>
          <a:prstGeom prst="wedgeRoundRectCallout">
            <a:avLst>
              <a:gd name="adj1" fmla="val 5515"/>
              <a:gd name="adj2" fmla="val 62531"/>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19575" y="2419112"/>
            <a:ext cx="685152" cy="685152"/>
          </a:xfrm>
          <a:prstGeom prst="rect">
            <a:avLst/>
          </a:prstGeom>
        </p:spPr>
      </p:pic>
      <p:grpSp>
        <p:nvGrpSpPr>
          <p:cNvPr id="47" name="Group 46"/>
          <p:cNvGrpSpPr/>
          <p:nvPr/>
        </p:nvGrpSpPr>
        <p:grpSpPr>
          <a:xfrm>
            <a:off x="9083301" y="3030904"/>
            <a:ext cx="541955" cy="508468"/>
            <a:chOff x="4244651" y="1711883"/>
            <a:chExt cx="1401119" cy="1314546"/>
          </a:xfrm>
        </p:grpSpPr>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20" name="TextBox 19"/>
          <p:cNvSpPr txBox="1"/>
          <p:nvPr/>
        </p:nvSpPr>
        <p:spPr>
          <a:xfrm>
            <a:off x="9709814" y="2545903"/>
            <a:ext cx="2339167" cy="369332"/>
          </a:xfrm>
          <a:prstGeom prst="rect">
            <a:avLst/>
          </a:prstGeom>
          <a:noFill/>
        </p:spPr>
        <p:txBody>
          <a:bodyPr wrap="none" rtlCol="0">
            <a:spAutoFit/>
          </a:bodyPr>
          <a:lstStyle/>
          <a:p>
            <a:r>
              <a:rPr lang="en-US" dirty="0"/>
              <a:t>A legitimate platform</a:t>
            </a:r>
          </a:p>
        </p:txBody>
      </p:sp>
      <p:sp>
        <p:nvSpPr>
          <p:cNvPr id="51" name="TextBox 50"/>
          <p:cNvSpPr txBox="1"/>
          <p:nvPr/>
        </p:nvSpPr>
        <p:spPr>
          <a:xfrm>
            <a:off x="9709814" y="3084269"/>
            <a:ext cx="2236574" cy="369332"/>
          </a:xfrm>
          <a:prstGeom prst="rect">
            <a:avLst/>
          </a:prstGeom>
          <a:noFill/>
        </p:spPr>
        <p:txBody>
          <a:bodyPr wrap="none" rtlCol="0">
            <a:spAutoFit/>
          </a:bodyPr>
          <a:lstStyle/>
          <a:p>
            <a:r>
              <a:rPr lang="en-US" dirty="0"/>
              <a:t>A legitimate enclave</a:t>
            </a:r>
          </a:p>
        </p:txBody>
      </p:sp>
      <p:sp>
        <p:nvSpPr>
          <p:cNvPr id="24" name="Bent-Up Arrow 23"/>
          <p:cNvSpPr/>
          <p:nvPr/>
        </p:nvSpPr>
        <p:spPr>
          <a:xfrm rot="16200000">
            <a:off x="6625007" y="-1369589"/>
            <a:ext cx="890653" cy="6677830"/>
          </a:xfrm>
          <a:prstGeom prst="bentUpArrow">
            <a:avLst>
              <a:gd name="adj1" fmla="val 5226"/>
              <a:gd name="adj2" fmla="val 25118"/>
              <a:gd name="adj3" fmla="val 1106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364280" y="1130720"/>
            <a:ext cx="1887723" cy="1380126"/>
            <a:chOff x="5834173" y="1554835"/>
            <a:chExt cx="1887723" cy="1380126"/>
          </a:xfrm>
        </p:grpSpPr>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30" name="Rectangle 29"/>
            <p:cNvSpPr/>
            <p:nvPr/>
          </p:nvSpPr>
          <p:spPr>
            <a:xfrm>
              <a:off x="5834173" y="2534851"/>
              <a:ext cx="1887723" cy="400110"/>
            </a:xfrm>
            <a:prstGeom prst="rect">
              <a:avLst/>
            </a:prstGeom>
          </p:spPr>
          <p:txBody>
            <a:bodyPr wrap="square">
              <a:spAutoFit/>
            </a:bodyPr>
            <a:lstStyle/>
            <a:p>
              <a:r>
                <a:rPr lang="en-US" sz="2000" dirty="0"/>
                <a:t>Sensitive data</a:t>
              </a:r>
            </a:p>
          </p:txBody>
        </p:sp>
      </p:grpSp>
      <p:pic>
        <p:nvPicPr>
          <p:cNvPr id="44" name="Picture 43"/>
          <p:cNvPicPr>
            <a:picLocks noChangeAspect="1"/>
          </p:cNvPicPr>
          <p:nvPr/>
        </p:nvPicPr>
        <p:blipFill>
          <a:blip r:embed="rId9"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9140795" y="3681301"/>
            <a:ext cx="381000" cy="381000"/>
          </a:xfrm>
          <a:prstGeom prst="rect">
            <a:avLst/>
          </a:prstGeom>
        </p:spPr>
      </p:pic>
      <p:sp>
        <p:nvSpPr>
          <p:cNvPr id="46" name="TextBox 45"/>
          <p:cNvSpPr txBox="1"/>
          <p:nvPr/>
        </p:nvSpPr>
        <p:spPr>
          <a:xfrm>
            <a:off x="9709814" y="3622636"/>
            <a:ext cx="1415772" cy="369332"/>
          </a:xfrm>
          <a:prstGeom prst="rect">
            <a:avLst/>
          </a:prstGeom>
          <a:noFill/>
        </p:spPr>
        <p:txBody>
          <a:bodyPr wrap="none" rtlCol="0">
            <a:spAutoFit/>
          </a:bodyPr>
          <a:lstStyle/>
          <a:p>
            <a:r>
              <a:rPr lang="en-US" dirty="0"/>
              <a:t>Platform PK</a:t>
            </a:r>
          </a:p>
        </p:txBody>
      </p:sp>
    </p:spTree>
    <p:custDataLst>
      <p:tags r:id="rId1"/>
    </p:custDataLst>
    <p:extLst>
      <p:ext uri="{BB962C8B-B14F-4D97-AF65-F5344CB8AC3E}">
        <p14:creationId xmlns:p14="http://schemas.microsoft.com/office/powerpoint/2010/main" val="168948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up)">
                                      <p:cBhvr>
                                        <p:cTn id="31" dur="500"/>
                                        <p:tgtEl>
                                          <p:spTgt spid="37"/>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left)">
                                      <p:cBhvr>
                                        <p:cTn id="40" dur="500"/>
                                        <p:tgtEl>
                                          <p:spTgt spid="43"/>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500"/>
                                        <p:tgtEl>
                                          <p:spTgt spid="4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right)">
                                      <p:cBhvr>
                                        <p:cTn id="77" dur="500"/>
                                        <p:tgtEl>
                                          <p:spTgt spid="24"/>
                                        </p:tgtEl>
                                      </p:cBhvr>
                                    </p:animEffec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7" grpId="0" animBg="1"/>
      <p:bldP spid="43" grpId="0" animBg="1"/>
      <p:bldP spid="18" grpId="0" animBg="1"/>
      <p:bldP spid="20" grpId="0"/>
      <p:bldP spid="51" grpId="0"/>
      <p:bldP spid="24" grpId="0" animBg="1"/>
      <p:bldP spid="46" grpId="0"/>
    </p:bldLst>
  </p:timing>
  <p:extLst mod="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1646F16F-0ECC-4502-9A19-F1EEC708DF3A}" type="datetime1">
              <a:rPr lang="en-US" smtClean="0"/>
              <a:t>3/5/2021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6</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E39FB1F4-B2DE-4C33-B164-E40DA525D160}"/>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3080542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5356464-7157-478C-928B-47ED02F628C9}"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60</a:t>
            </a:fld>
            <a:endParaRPr lang="en-GB" dirty="0"/>
          </a:p>
        </p:txBody>
      </p:sp>
      <p:sp>
        <p:nvSpPr>
          <p:cNvPr id="6" name="Title 5"/>
          <p:cNvSpPr>
            <a:spLocks noGrp="1"/>
          </p:cNvSpPr>
          <p:nvPr>
            <p:ph type="title"/>
          </p:nvPr>
        </p:nvSpPr>
        <p:spPr/>
        <p:txBody>
          <a:bodyPr/>
          <a:lstStyle/>
          <a:p>
            <a:r>
              <a:rPr lang="en-GB" dirty="0"/>
              <a:t>Common issue: Relay Attacker</a:t>
            </a:r>
            <a:endParaRPr lang="en-US" dirty="0"/>
          </a:p>
        </p:txBody>
      </p:sp>
      <p:grpSp>
        <p:nvGrpSpPr>
          <p:cNvPr id="36" name="Group 35"/>
          <p:cNvGrpSpPr/>
          <p:nvPr/>
        </p:nvGrpSpPr>
        <p:grpSpPr>
          <a:xfrm>
            <a:off x="454819" y="1625031"/>
            <a:ext cx="1066800" cy="1093215"/>
            <a:chOff x="454819" y="1625031"/>
            <a:chExt cx="1066800" cy="1093215"/>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37" name="Group 36"/>
          <p:cNvGrpSpPr/>
          <p:nvPr/>
        </p:nvGrpSpPr>
        <p:grpSpPr>
          <a:xfrm>
            <a:off x="513271" y="4715733"/>
            <a:ext cx="1109504" cy="1093215"/>
            <a:chOff x="513271" y="4715733"/>
            <a:chExt cx="1109504" cy="1093215"/>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22" name="Rounded Rectangle 21"/>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Rounded Rectangle 22"/>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 name="Rounded Rectangle 23"/>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grpSp>
        <p:nvGrpSpPr>
          <p:cNvPr id="30" name="Group 29"/>
          <p:cNvGrpSpPr/>
          <p:nvPr/>
        </p:nvGrpSpPr>
        <p:grpSpPr>
          <a:xfrm>
            <a:off x="10346479" y="1347782"/>
            <a:ext cx="1295095" cy="1806441"/>
            <a:chOff x="10437019" y="4160481"/>
            <a:chExt cx="1295095" cy="1806441"/>
          </a:xfrm>
        </p:grpSpPr>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32" name="Rectangle 31"/>
            <p:cNvSpPr/>
            <p:nvPr/>
          </p:nvSpPr>
          <p:spPr>
            <a:xfrm>
              <a:off x="10592957" y="5566812"/>
              <a:ext cx="983218" cy="400110"/>
            </a:xfrm>
            <a:prstGeom prst="rect">
              <a:avLst/>
            </a:prstGeom>
          </p:spPr>
          <p:txBody>
            <a:bodyPr wrap="none">
              <a:spAutoFit/>
            </a:bodyPr>
            <a:lstStyle/>
            <a:p>
              <a:r>
                <a:rPr lang="en-US" sz="2000" dirty="0"/>
                <a:t>Verifier</a:t>
              </a:r>
            </a:p>
          </p:txBody>
        </p:sp>
      </p:grpSp>
      <p:sp>
        <p:nvSpPr>
          <p:cNvPr id="33" name="Rounded Rectangle 32"/>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2251513" y="1414656"/>
            <a:ext cx="1295284" cy="585294"/>
            <a:chOff x="4041004" y="1427875"/>
            <a:chExt cx="1295284" cy="585294"/>
          </a:xfrm>
        </p:grpSpPr>
        <p:sp>
          <p:nvSpPr>
            <p:cNvPr id="34" name="Rounded Rectangle 33"/>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38" name="Rounded Rectangle 3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9" name="Rounded Rectangle 3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 name="Rounded Rectangle 3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42" name="Rounded Rectangle 4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2254611" y="4401831"/>
            <a:ext cx="1295284" cy="585294"/>
            <a:chOff x="4041004" y="4401831"/>
            <a:chExt cx="1295284" cy="585294"/>
          </a:xfrm>
        </p:grpSpPr>
        <p:sp>
          <p:nvSpPr>
            <p:cNvPr id="43" name="Rounded Rectangle 4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444" y="5866665"/>
            <a:ext cx="747806" cy="747806"/>
          </a:xfrm>
          <a:prstGeom prst="rect">
            <a:avLst/>
          </a:prstGeom>
        </p:spPr>
      </p:pic>
      <p:sp>
        <p:nvSpPr>
          <p:cNvPr id="46" name="Down Arrow 45"/>
          <p:cNvSpPr/>
          <p:nvPr/>
        </p:nvSpPr>
        <p:spPr>
          <a:xfrm rot="5400000">
            <a:off x="7824093" y="-872832"/>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7467784" y="1190683"/>
            <a:ext cx="1642591" cy="369332"/>
          </a:xfrm>
          <a:prstGeom prst="rect">
            <a:avLst/>
          </a:prstGeom>
          <a:noFill/>
        </p:spPr>
        <p:txBody>
          <a:bodyPr wrap="square" rtlCol="0">
            <a:spAutoFit/>
          </a:bodyPr>
          <a:lstStyle/>
          <a:p>
            <a:r>
              <a:rPr lang="en-US" dirty="0"/>
              <a:t>Challenge</a:t>
            </a:r>
          </a:p>
        </p:txBody>
      </p:sp>
      <p:sp>
        <p:nvSpPr>
          <p:cNvPr id="48" name="Curved Left Arrow 47"/>
          <p:cNvSpPr/>
          <p:nvPr/>
        </p:nvSpPr>
        <p:spPr>
          <a:xfrm>
            <a:off x="5509929" y="2418910"/>
            <a:ext cx="914400" cy="3067490"/>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513599" y="3495150"/>
            <a:ext cx="1642591" cy="646331"/>
          </a:xfrm>
          <a:prstGeom prst="rect">
            <a:avLst/>
          </a:prstGeom>
          <a:solidFill>
            <a:schemeClr val="bg1"/>
          </a:solidFill>
        </p:spPr>
        <p:txBody>
          <a:bodyPr wrap="square" rtlCol="0">
            <a:spAutoFit/>
          </a:bodyPr>
          <a:lstStyle/>
          <a:p>
            <a:pPr algn="ctr"/>
            <a:r>
              <a:rPr lang="en-US" dirty="0"/>
              <a:t>Relay challenge</a:t>
            </a:r>
          </a:p>
        </p:txBody>
      </p:sp>
      <p:sp>
        <p:nvSpPr>
          <p:cNvPr id="50" name="Curved Left Arrow 49"/>
          <p:cNvSpPr/>
          <p:nvPr/>
        </p:nvSpPr>
        <p:spPr>
          <a:xfrm flipV="1">
            <a:off x="6902834" y="2382341"/>
            <a:ext cx="914400" cy="2940892"/>
          </a:xfrm>
          <a:prstGeom prst="curvedLeftArrow">
            <a:avLst>
              <a:gd name="adj1" fmla="val 17989"/>
              <a:gd name="adj2" fmla="val 54200"/>
              <a:gd name="adj3" fmla="val 1944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p:cNvGrpSpPr/>
          <p:nvPr/>
        </p:nvGrpSpPr>
        <p:grpSpPr>
          <a:xfrm>
            <a:off x="7637127" y="3127928"/>
            <a:ext cx="628375" cy="699198"/>
            <a:chOff x="7993078" y="2838794"/>
            <a:chExt cx="948770" cy="1055705"/>
          </a:xfrm>
        </p:grpSpPr>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53" name="Rectangle 52"/>
          <p:cNvSpPr/>
          <p:nvPr/>
        </p:nvSpPr>
        <p:spPr>
          <a:xfrm>
            <a:off x="7168371" y="3833321"/>
            <a:ext cx="1569660" cy="369332"/>
          </a:xfrm>
          <a:prstGeom prst="rect">
            <a:avLst/>
          </a:prstGeom>
          <a:solidFill>
            <a:schemeClr val="bg1"/>
          </a:solidFill>
        </p:spPr>
        <p:txBody>
          <a:bodyPr wrap="none">
            <a:spAutoFit/>
          </a:bodyPr>
          <a:lstStyle/>
          <a:p>
            <a:r>
              <a:rPr lang="en-US" dirty="0"/>
              <a:t>Signed report</a:t>
            </a:r>
          </a:p>
        </p:txBody>
      </p:sp>
      <p:sp>
        <p:nvSpPr>
          <p:cNvPr id="56" name="Down Arrow 55"/>
          <p:cNvSpPr/>
          <p:nvPr/>
        </p:nvSpPr>
        <p:spPr>
          <a:xfrm rot="5400000" flipV="1">
            <a:off x="7879394" y="-330641"/>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7889601" y="1657120"/>
            <a:ext cx="628375" cy="699198"/>
            <a:chOff x="7993078" y="2838794"/>
            <a:chExt cx="948770" cy="1055705"/>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3078" y="3059948"/>
              <a:ext cx="834551" cy="834551"/>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03419" y="2838794"/>
              <a:ext cx="638429" cy="638429"/>
            </a:xfrm>
            <a:prstGeom prst="rect">
              <a:avLst/>
            </a:prstGeom>
          </p:spPr>
        </p:pic>
      </p:grpSp>
      <p:sp>
        <p:nvSpPr>
          <p:cNvPr id="65" name="Rectangle 64"/>
          <p:cNvSpPr/>
          <p:nvPr/>
        </p:nvSpPr>
        <p:spPr>
          <a:xfrm>
            <a:off x="7423641" y="2286170"/>
            <a:ext cx="1569660" cy="369332"/>
          </a:xfrm>
          <a:prstGeom prst="rect">
            <a:avLst/>
          </a:prstGeom>
          <a:noFill/>
        </p:spPr>
        <p:txBody>
          <a:bodyPr wrap="none">
            <a:spAutoFit/>
          </a:bodyPr>
          <a:lstStyle/>
          <a:p>
            <a:r>
              <a:rPr lang="en-US" dirty="0"/>
              <a:t>Signed report</a:t>
            </a:r>
          </a:p>
        </p:txBody>
      </p:sp>
      <p:sp>
        <p:nvSpPr>
          <p:cNvPr id="51" name="Bent-Up Arrow 50"/>
          <p:cNvSpPr/>
          <p:nvPr/>
        </p:nvSpPr>
        <p:spPr>
          <a:xfrm rot="16200000" flipH="1">
            <a:off x="7125487" y="1735396"/>
            <a:ext cx="2584489" cy="5562622"/>
          </a:xfrm>
          <a:prstGeom prst="bentUpArrow">
            <a:avLst>
              <a:gd name="adj1" fmla="val 1854"/>
              <a:gd name="adj2" fmla="val 4242"/>
              <a:gd name="adj3" fmla="val 99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289079" y="4984138"/>
            <a:ext cx="1991644" cy="1423009"/>
            <a:chOff x="5859956" y="1554835"/>
            <a:chExt cx="1991644" cy="1423009"/>
          </a:xfrm>
        </p:grpSpPr>
        <p:pic>
          <p:nvPicPr>
            <p:cNvPr id="58" name="Picture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129" y="1554835"/>
              <a:ext cx="1049813" cy="1049813"/>
            </a:xfrm>
            <a:prstGeom prst="rect">
              <a:avLst/>
            </a:prstGeom>
          </p:spPr>
        </p:pic>
        <p:sp>
          <p:nvSpPr>
            <p:cNvPr id="59" name="Rectangle 58"/>
            <p:cNvSpPr/>
            <p:nvPr/>
          </p:nvSpPr>
          <p:spPr>
            <a:xfrm>
              <a:off x="5859956" y="2577734"/>
              <a:ext cx="1991644" cy="400110"/>
            </a:xfrm>
            <a:prstGeom prst="rect">
              <a:avLst/>
            </a:prstGeom>
          </p:spPr>
          <p:txBody>
            <a:bodyPr wrap="square">
              <a:spAutoFit/>
            </a:bodyPr>
            <a:lstStyle/>
            <a:p>
              <a:r>
                <a:rPr lang="en-US" sz="2000" dirty="0"/>
                <a:t>Assign secret</a:t>
              </a:r>
            </a:p>
          </p:txBody>
        </p:sp>
      </p:grpSp>
      <p:sp>
        <p:nvSpPr>
          <p:cNvPr id="60" name="TextBox 59"/>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61" name="TextBox 60"/>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6387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500"/>
                                        <p:tgtEl>
                                          <p:spTgt spid="4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wipe(right)">
                                      <p:cBhvr>
                                        <p:cTn id="79" dur="500"/>
                                        <p:tgtEl>
                                          <p:spTgt spid="51"/>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2" grpId="0" animBg="1"/>
      <p:bldP spid="46" grpId="0" animBg="1"/>
      <p:bldP spid="47" grpId="0"/>
      <p:bldP spid="48" grpId="0" animBg="1"/>
      <p:bldP spid="49" grpId="0" animBg="1"/>
      <p:bldP spid="50" grpId="0" animBg="1"/>
      <p:bldP spid="53" grpId="0" animBg="1"/>
      <p:bldP spid="56" grpId="0" animBg="1"/>
      <p:bldP spid="65" grpId="0"/>
      <p:bldP spid="51" grpId="0" animBg="1"/>
      <p:bldP spid="61" grpId="0"/>
    </p:bldLst>
  </p:timing>
  <p:extLst mod="1"/>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0724200-9BF5-44BC-9D89-2C8472238643}"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61</a:t>
            </a:fld>
            <a:endParaRPr lang="en-GB" dirty="0"/>
          </a:p>
        </p:txBody>
      </p:sp>
      <p:sp>
        <p:nvSpPr>
          <p:cNvPr id="6" name="Title 5"/>
          <p:cNvSpPr>
            <a:spLocks noGrp="1"/>
          </p:cNvSpPr>
          <p:nvPr>
            <p:ph type="title"/>
          </p:nvPr>
        </p:nvSpPr>
        <p:spPr/>
        <p:txBody>
          <a:bodyPr/>
          <a:lstStyle/>
          <a:p>
            <a:r>
              <a:rPr lang="en-US" dirty="0"/>
              <a:t>Our Contribution: Relay Attack Implications</a:t>
            </a:r>
          </a:p>
        </p:txBody>
      </p:sp>
      <p:sp>
        <p:nvSpPr>
          <p:cNvPr id="8" name="Rounded Rectangle 7"/>
          <p:cNvSpPr/>
          <p:nvPr/>
        </p:nvSpPr>
        <p:spPr>
          <a:xfrm>
            <a:off x="914553" y="1898650"/>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Rounded Rectangle 8"/>
          <p:cNvSpPr/>
          <p:nvPr/>
        </p:nvSpPr>
        <p:spPr>
          <a:xfrm>
            <a:off x="1047531" y="3334213"/>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ounded Rectangle 9"/>
          <p:cNvSpPr/>
          <p:nvPr/>
        </p:nvSpPr>
        <p:spPr>
          <a:xfrm>
            <a:off x="1047531" y="2740891"/>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1484" y="2661128"/>
            <a:ext cx="583913" cy="583913"/>
          </a:xfrm>
          <a:prstGeom prst="rect">
            <a:avLst/>
          </a:prstGeom>
        </p:spPr>
      </p:pic>
      <p:sp>
        <p:nvSpPr>
          <p:cNvPr id="12" name="Rounded Rectangle 11"/>
          <p:cNvSpPr/>
          <p:nvPr/>
        </p:nvSpPr>
        <p:spPr>
          <a:xfrm>
            <a:off x="2873951" y="2027124"/>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Rounded Rectangle 12"/>
          <p:cNvSpPr/>
          <p:nvPr/>
        </p:nvSpPr>
        <p:spPr>
          <a:xfrm>
            <a:off x="1067404" y="2036709"/>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8510" y="2123313"/>
            <a:ext cx="401771" cy="40177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36" y="3496516"/>
            <a:ext cx="747806" cy="747806"/>
          </a:xfrm>
          <a:prstGeom prst="rect">
            <a:avLst/>
          </a:prstGeom>
        </p:spPr>
      </p:pic>
      <p:sp>
        <p:nvSpPr>
          <p:cNvPr id="18" name="Content Placeholder 1"/>
          <p:cNvSpPr>
            <a:spLocks noGrp="1"/>
          </p:cNvSpPr>
          <p:nvPr>
            <p:ph idx="1"/>
          </p:nvPr>
        </p:nvSpPr>
        <p:spPr>
          <a:xfrm>
            <a:off x="4974836" y="1905000"/>
            <a:ext cx="6886964" cy="4329110"/>
          </a:xfrm>
        </p:spPr>
        <p:txBody>
          <a:bodyPr/>
          <a:lstStyle/>
          <a:p>
            <a:r>
              <a:rPr lang="en-US" dirty="0"/>
              <a:t>Physical access</a:t>
            </a:r>
          </a:p>
          <a:p>
            <a:endParaRPr lang="en-US" dirty="0"/>
          </a:p>
          <a:p>
            <a:r>
              <a:rPr lang="en-US" dirty="0"/>
              <a:t>Privilege escalation</a:t>
            </a:r>
          </a:p>
          <a:p>
            <a:endParaRPr lang="en-US" dirty="0"/>
          </a:p>
          <a:p>
            <a:r>
              <a:rPr lang="en-US" dirty="0"/>
              <a:t>Undermine platform maintenance</a:t>
            </a:r>
          </a:p>
          <a:p>
            <a:pPr lvl="1"/>
            <a:r>
              <a:rPr lang="en-US" dirty="0"/>
              <a:t>Defer patch</a:t>
            </a:r>
          </a:p>
          <a:p>
            <a:pPr lvl="1"/>
            <a:r>
              <a:rPr lang="en-US" dirty="0"/>
              <a:t>Secure target platform</a:t>
            </a:r>
          </a:p>
          <a:p>
            <a:pPr lvl="1"/>
            <a:r>
              <a:rPr lang="en-US" dirty="0"/>
              <a:t>Insecure attacker’s platform</a:t>
            </a:r>
          </a:p>
          <a:p>
            <a:pPr marL="361950" lvl="1" indent="0">
              <a:buNone/>
            </a:pPr>
            <a:endParaRPr lang="en-US" dirty="0"/>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9650" y="1788514"/>
            <a:ext cx="451493" cy="451493"/>
          </a:xfrm>
          <a:prstGeom prst="rect">
            <a:avLst/>
          </a:prstGeom>
        </p:spPr>
      </p:pic>
    </p:spTree>
    <p:custDataLst>
      <p:tags r:id="rId1"/>
    </p:custDataLst>
    <p:extLst>
      <p:ext uri="{BB962C8B-B14F-4D97-AF65-F5344CB8AC3E}">
        <p14:creationId xmlns:p14="http://schemas.microsoft.com/office/powerpoint/2010/main" val="199458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fade">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fade">
                                      <p:cBhvr>
                                        <p:cTn id="17" dur="500"/>
                                        <p:tgtEl>
                                          <p:spTgt spid="18">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5" end="5"/>
                                            </p:txEl>
                                          </p:spTgt>
                                        </p:tgtEl>
                                        <p:attrNameLst>
                                          <p:attrName>style.visibility</p:attrName>
                                        </p:attrNameLst>
                                      </p:cBhvr>
                                      <p:to>
                                        <p:strVal val="visible"/>
                                      </p:to>
                                    </p:set>
                                    <p:animEffect transition="in" filter="fade">
                                      <p:cBhvr>
                                        <p:cTn id="20" dur="500"/>
                                        <p:tgtEl>
                                          <p:spTgt spid="18">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animEffect transition="in" filter="fade">
                                      <p:cBhvr>
                                        <p:cTn id="23" dur="500"/>
                                        <p:tgtEl>
                                          <p:spTgt spid="18">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fade">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extLst mod="1"/>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6C21FBC-1C4E-46F3-9DB8-3BDCC36DC021}"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62</a:t>
            </a:fld>
            <a:endParaRPr lang="en-GB" dirty="0"/>
          </a:p>
        </p:txBody>
      </p:sp>
      <p:sp>
        <p:nvSpPr>
          <p:cNvPr id="6" name="Title 5"/>
          <p:cNvSpPr>
            <a:spLocks noGrp="1"/>
          </p:cNvSpPr>
          <p:nvPr>
            <p:ph type="title"/>
          </p:nvPr>
        </p:nvSpPr>
        <p:spPr>
          <a:xfrm>
            <a:off x="328095" y="664557"/>
            <a:ext cx="11537950" cy="972000"/>
          </a:xfrm>
        </p:spPr>
        <p:txBody>
          <a:bodyPr/>
          <a:lstStyle/>
          <a:p>
            <a:r>
              <a:rPr lang="en-US" dirty="0"/>
              <a:t>Distinguishing is hard</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sp>
        <p:nvSpPr>
          <p:cNvPr id="44" name="Down Arrow 43"/>
          <p:cNvSpPr/>
          <p:nvPr/>
        </p:nvSpPr>
        <p:spPr>
          <a:xfrm rot="5400000">
            <a:off x="7915009" y="-625110"/>
            <a:ext cx="289277" cy="4969424"/>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44"/>
          <p:cNvSpPr/>
          <p:nvPr/>
        </p:nvSpPr>
        <p:spPr>
          <a:xfrm rot="5400000" flipV="1">
            <a:off x="7970310" y="-82919"/>
            <a:ext cx="289277" cy="4956772"/>
          </a:xfrm>
          <a:prstGeom prst="downArrow">
            <a:avLst>
              <a:gd name="adj1" fmla="val 28480"/>
              <a:gd name="adj2" fmla="val 2982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rved Left Arrow 45"/>
          <p:cNvSpPr/>
          <p:nvPr/>
        </p:nvSpPr>
        <p:spPr>
          <a:xfrm>
            <a:off x="5801323" y="2699205"/>
            <a:ext cx="914400" cy="3067490"/>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urved Left Arrow 46"/>
          <p:cNvSpPr/>
          <p:nvPr/>
        </p:nvSpPr>
        <p:spPr>
          <a:xfrm flipV="1">
            <a:off x="7194228" y="2662636"/>
            <a:ext cx="914400" cy="2940892"/>
          </a:xfrm>
          <a:prstGeom prst="curvedLeftArrow">
            <a:avLst>
              <a:gd name="adj1" fmla="val 17989"/>
              <a:gd name="adj2" fmla="val 54200"/>
              <a:gd name="adj3" fmla="val 1944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0" name="Rounded Rectangle 49"/>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2" name="Rounded Rectangle 51"/>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4" name="Rounded Rectangle 53"/>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5" name="Group 54"/>
          <p:cNvGrpSpPr/>
          <p:nvPr/>
        </p:nvGrpSpPr>
        <p:grpSpPr>
          <a:xfrm>
            <a:off x="2251513" y="1414656"/>
            <a:ext cx="1295284" cy="585294"/>
            <a:chOff x="4041004" y="1427875"/>
            <a:chExt cx="1295284" cy="585294"/>
          </a:xfrm>
        </p:grpSpPr>
        <p:sp>
          <p:nvSpPr>
            <p:cNvPr id="56" name="Rounded Rectangle 55"/>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58" name="Rounded Rectangle 57"/>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9" name="Rounded Rectangle 58"/>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0" name="Rounded Rectangle 59"/>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2" name="Rounded Rectangle 61"/>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3" name="Group 62"/>
          <p:cNvGrpSpPr/>
          <p:nvPr/>
        </p:nvGrpSpPr>
        <p:grpSpPr>
          <a:xfrm>
            <a:off x="2254611" y="4401831"/>
            <a:ext cx="1295284" cy="585294"/>
            <a:chOff x="4041004" y="4401831"/>
            <a:chExt cx="1295284" cy="585294"/>
          </a:xfrm>
        </p:grpSpPr>
        <p:sp>
          <p:nvSpPr>
            <p:cNvPr id="64" name="Rounded Rectangle 63"/>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5" name="Picture 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Tree>
    <p:custDataLst>
      <p:tags r:id="rId1"/>
    </p:custDataLst>
    <p:extLst>
      <p:ext uri="{BB962C8B-B14F-4D97-AF65-F5344CB8AC3E}">
        <p14:creationId xmlns:p14="http://schemas.microsoft.com/office/powerpoint/2010/main" val="390426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down)">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p:extLst mod="1"/>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97E8824-B382-41CE-B597-EF1235CFCAF0}"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63</a:t>
            </a:fld>
            <a:endParaRPr lang="en-GB" dirty="0"/>
          </a:p>
        </p:txBody>
      </p:sp>
      <p:sp>
        <p:nvSpPr>
          <p:cNvPr id="6" name="Title 5"/>
          <p:cNvSpPr>
            <a:spLocks noGrp="1"/>
          </p:cNvSpPr>
          <p:nvPr>
            <p:ph type="title"/>
          </p:nvPr>
        </p:nvSpPr>
        <p:spPr>
          <a:xfrm>
            <a:off x="328095" y="664557"/>
            <a:ext cx="11537950" cy="972000"/>
          </a:xfrm>
        </p:spPr>
        <p:txBody>
          <a:bodyPr/>
          <a:lstStyle/>
          <a:p>
            <a:r>
              <a:rPr lang="en-US" dirty="0"/>
              <a:t>Our Contribution: Auxiliary Device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49485" y="2260104"/>
            <a:ext cx="570233" cy="570233"/>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Rectangle 1"/>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custDataLst>
      <p:tags r:id="rId1"/>
    </p:custDataLst>
    <p:extLst>
      <p:ext uri="{BB962C8B-B14F-4D97-AF65-F5344CB8AC3E}">
        <p14:creationId xmlns:p14="http://schemas.microsoft.com/office/powerpoint/2010/main" val="3789361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mod="1"/>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E9F12D-70A8-4736-AC52-6479F646517F}"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64</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sp>
        <p:nvSpPr>
          <p:cNvPr id="2" name="Left-Right Arrow 1"/>
          <p:cNvSpPr/>
          <p:nvPr/>
        </p:nvSpPr>
        <p:spPr>
          <a:xfrm>
            <a:off x="6852861" y="2137084"/>
            <a:ext cx="3768255" cy="225116"/>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262559" y="1797963"/>
            <a:ext cx="2948858" cy="369332"/>
          </a:xfrm>
          <a:prstGeom prst="rect">
            <a:avLst/>
          </a:prstGeom>
          <a:noFill/>
        </p:spPr>
        <p:txBody>
          <a:bodyPr wrap="square" rtlCol="0">
            <a:spAutoFit/>
          </a:bodyPr>
          <a:lstStyle/>
          <a:p>
            <a:pPr algn="ctr"/>
            <a:r>
              <a:rPr lang="en-US" dirty="0"/>
              <a:t>Establish secure channel</a:t>
            </a:r>
          </a:p>
        </p:txBody>
      </p:sp>
      <p:sp>
        <p:nvSpPr>
          <p:cNvPr id="40" name="Rectangle 39"/>
          <p:cNvSpPr/>
          <p:nvPr/>
        </p:nvSpPr>
        <p:spPr>
          <a:xfrm>
            <a:off x="5744474" y="2806813"/>
            <a:ext cx="1351652" cy="369332"/>
          </a:xfrm>
          <a:prstGeom prst="rect">
            <a:avLst/>
          </a:prstGeom>
        </p:spPr>
        <p:txBody>
          <a:bodyPr wrap="none">
            <a:spAutoFit/>
          </a:bodyPr>
          <a:lstStyle/>
          <a:p>
            <a:r>
              <a:rPr lang="en-US" dirty="0" err="1"/>
              <a:t>ProximiKey</a:t>
            </a:r>
            <a:endParaRPr lang="en-US" dirty="0"/>
          </a:p>
        </p:txBody>
      </p:sp>
    </p:spTree>
    <p:extLst>
      <p:ext uri="{BB962C8B-B14F-4D97-AF65-F5344CB8AC3E}">
        <p14:creationId xmlns:p14="http://schemas.microsoft.com/office/powerpoint/2010/main" val="313456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Lst>
  </p:timing>
  <p:extLst mod="1"/>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968E32-9CE4-4F13-8360-F13DE7CD99E1}"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65</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 name="Group 1"/>
          <p:cNvGrpSpPr/>
          <p:nvPr/>
        </p:nvGrpSpPr>
        <p:grpSpPr>
          <a:xfrm>
            <a:off x="2084761" y="1294843"/>
            <a:ext cx="3352801" cy="2497914"/>
            <a:chOff x="2084761" y="1294843"/>
            <a:chExt cx="3352801" cy="2497914"/>
          </a:xfrm>
        </p:grpSpPr>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 name="Group 6"/>
          <p:cNvGrpSpPr/>
          <p:nvPr/>
        </p:nvGrpSpPr>
        <p:grpSpPr>
          <a:xfrm>
            <a:off x="5680267" y="1430820"/>
            <a:ext cx="1351652" cy="1691453"/>
            <a:chOff x="5680267" y="1430820"/>
            <a:chExt cx="1351652" cy="1691453"/>
          </a:xfrm>
        </p:grpSpPr>
        <p:pic>
          <p:nvPicPr>
            <p:cNvPr id="48" name="Picture 47"/>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37" name="Rectangle 36"/>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Tree>
    <p:extLst>
      <p:ext uri="{BB962C8B-B14F-4D97-AF65-F5344CB8AC3E}">
        <p14:creationId xmlns:p14="http://schemas.microsoft.com/office/powerpoint/2010/main" val="170446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08232E-6 -3.33333E-6 L -0.07542 0.25139 " pathEditMode="relative" rAng="0" ptsTypes="AA">
                                      <p:cBhvr>
                                        <p:cTn id="6" dur="500" fill="hold"/>
                                        <p:tgtEl>
                                          <p:spTgt spid="2"/>
                                        </p:tgtEl>
                                        <p:attrNameLst>
                                          <p:attrName>ppt_x</p:attrName>
                                          <p:attrName>ppt_y</p:attrName>
                                        </p:attrNameLst>
                                      </p:cBhvr>
                                      <p:rCtr x="-3778" y="12569"/>
                                    </p:animMotion>
                                  </p:childTnLst>
                                </p:cTn>
                              </p:par>
                              <p:par>
                                <p:cTn id="7" presetID="42" presetClass="path" presetSubtype="0" accel="50000" decel="50000" fill="hold" nodeType="withEffect">
                                  <p:stCondLst>
                                    <p:cond delay="0"/>
                                  </p:stCondLst>
                                  <p:childTnLst>
                                    <p:animMotion origin="layout" path="M 2.09978E-6 -4.44444E-6 L 0.17233 0.25695 " pathEditMode="relative" rAng="0" ptsTypes="AA">
                                      <p:cBhvr>
                                        <p:cTn id="8" dur="500" fill="hold"/>
                                        <p:tgtEl>
                                          <p:spTgt spid="7"/>
                                        </p:tgtEl>
                                        <p:attrNameLst>
                                          <p:attrName>ppt_x</p:attrName>
                                          <p:attrName>ppt_y</p:attrName>
                                        </p:attrNameLst>
                                      </p:cBhvr>
                                      <p:rCtr x="8610" y="1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F4D91EE-B510-4C76-9CD3-F767A69C5C1C}"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66</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a:off x="4519197" y="3647522"/>
            <a:ext cx="332702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856" y="3233163"/>
            <a:ext cx="2775119" cy="369332"/>
          </a:xfrm>
          <a:prstGeom prst="rect">
            <a:avLst/>
          </a:prstGeom>
        </p:spPr>
        <p:txBody>
          <a:bodyPr wrap="none">
            <a:spAutoFit/>
          </a:bodyPr>
          <a:lstStyle/>
          <a:p>
            <a:r>
              <a:rPr lang="en-US" dirty="0"/>
              <a:t>Initiate remote attestation</a:t>
            </a:r>
          </a:p>
        </p:txBody>
      </p:sp>
      <p:cxnSp>
        <p:nvCxnSpPr>
          <p:cNvPr id="38" name="Straight Arrow Connector 37"/>
          <p:cNvCxnSpPr>
            <a:endCxn id="45" idx="3"/>
          </p:cNvCxnSpPr>
          <p:nvPr/>
        </p:nvCxnSpPr>
        <p:spPr>
          <a:xfrm flipH="1">
            <a:off x="4519197" y="4044579"/>
            <a:ext cx="3408989" cy="0"/>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53719" y="4076153"/>
            <a:ext cx="2281394" cy="369332"/>
          </a:xfrm>
          <a:prstGeom prst="rect">
            <a:avLst/>
          </a:prstGeom>
        </p:spPr>
        <p:txBody>
          <a:bodyPr wrap="none">
            <a:spAutoFit/>
          </a:bodyPr>
          <a:lstStyle/>
          <a:p>
            <a:r>
              <a:rPr lang="en-US" dirty="0"/>
              <a:t>Report + platform </a:t>
            </a:r>
            <a:r>
              <a:rPr lang="en-US" dirty="0" err="1"/>
              <a:t>pk</a:t>
            </a:r>
            <a:endParaRPr lang="en-US" dirty="0"/>
          </a:p>
        </p:txBody>
      </p:sp>
    </p:spTree>
    <p:custDataLst>
      <p:tags r:id="rId1"/>
    </p:custDataLst>
    <p:extLst>
      <p:ext uri="{BB962C8B-B14F-4D97-AF65-F5344CB8AC3E}">
        <p14:creationId xmlns:p14="http://schemas.microsoft.com/office/powerpoint/2010/main" val="2880436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91C02D-E674-430E-976A-F9B3EB62E9FE}"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67</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sp>
        <p:nvSpPr>
          <p:cNvPr id="39" name="Rectangle 38"/>
          <p:cNvSpPr/>
          <p:nvPr/>
        </p:nvSpPr>
        <p:spPr>
          <a:xfrm>
            <a:off x="5272328" y="3309006"/>
            <a:ext cx="1851789" cy="369332"/>
          </a:xfrm>
          <a:prstGeom prst="rect">
            <a:avLst/>
          </a:prstGeom>
        </p:spPr>
        <p:txBody>
          <a:bodyPr wrap="none">
            <a:spAutoFit/>
          </a:bodyPr>
          <a:lstStyle/>
          <a:p>
            <a:r>
              <a:rPr lang="en-US" dirty="0"/>
              <a:t>Secure channel</a:t>
            </a:r>
          </a:p>
        </p:txBody>
      </p:sp>
      <p:sp>
        <p:nvSpPr>
          <p:cNvPr id="2" name="Left-Right Arrow 1"/>
          <p:cNvSpPr/>
          <p:nvPr/>
        </p:nvSpPr>
        <p:spPr>
          <a:xfrm>
            <a:off x="4636087" y="3697357"/>
            <a:ext cx="3215563" cy="291956"/>
          </a:xfrm>
          <a:prstGeom prst="leftRightArrow">
            <a:avLst/>
          </a:prstGeom>
          <a:solidFill>
            <a:srgbClr val="B9DD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656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159539-0777-4FF0-8476-9238884A556A}"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68</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6"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cxnSp>
        <p:nvCxnSpPr>
          <p:cNvPr id="9" name="Straight Arrow Connector 8"/>
          <p:cNvCxnSpPr/>
          <p:nvPr/>
        </p:nvCxnSpPr>
        <p:spPr>
          <a:xfrm flipH="1" flipV="1">
            <a:off x="4514126" y="3647522"/>
            <a:ext cx="3395804" cy="27725"/>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482707" y="3240904"/>
            <a:ext cx="1223412" cy="369332"/>
          </a:xfrm>
          <a:prstGeom prst="rect">
            <a:avLst/>
          </a:prstGeom>
        </p:spPr>
        <p:txBody>
          <a:bodyPr wrap="none">
            <a:spAutoFit/>
          </a:bodyPr>
          <a:lstStyle/>
          <a:p>
            <a:r>
              <a:rPr lang="en-US" dirty="0"/>
              <a:t>Challenge</a:t>
            </a:r>
          </a:p>
        </p:txBody>
      </p:sp>
      <p:cxnSp>
        <p:nvCxnSpPr>
          <p:cNvPr id="38" name="Straight Arrow Connector 37"/>
          <p:cNvCxnSpPr/>
          <p:nvPr/>
        </p:nvCxnSpPr>
        <p:spPr>
          <a:xfrm flipH="1" flipV="1">
            <a:off x="4534713" y="4044579"/>
            <a:ext cx="3463906" cy="28575"/>
          </a:xfrm>
          <a:prstGeom prst="straightConnector1">
            <a:avLst/>
          </a:prstGeom>
          <a:ln w="19050" cap="sq">
            <a:solidFill>
              <a:schemeClr val="tx1"/>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518222" y="4110485"/>
            <a:ext cx="1223412" cy="369332"/>
          </a:xfrm>
          <a:prstGeom prst="rect">
            <a:avLst/>
          </a:prstGeom>
        </p:spPr>
        <p:txBody>
          <a:bodyPr wrap="none">
            <a:spAutoFit/>
          </a:bodyPr>
          <a:lstStyle/>
          <a:p>
            <a:r>
              <a:rPr lang="en-US" dirty="0"/>
              <a:t>Response</a:t>
            </a:r>
          </a:p>
        </p:txBody>
      </p:sp>
      <p:sp>
        <p:nvSpPr>
          <p:cNvPr id="41" name="Rounded Rectangular Callout 40"/>
          <p:cNvSpPr/>
          <p:nvPr/>
        </p:nvSpPr>
        <p:spPr>
          <a:xfrm>
            <a:off x="8725363" y="1828800"/>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TextBox 10"/>
          <p:cNvSpPr txBox="1"/>
          <p:nvPr/>
        </p:nvSpPr>
        <p:spPr>
          <a:xfrm>
            <a:off x="8836819" y="2001802"/>
            <a:ext cx="284443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 latency</a:t>
            </a:r>
          </a:p>
          <a:p>
            <a:pPr marL="285750" indent="-285750">
              <a:buFont typeface="Arial" panose="020B0604020202020204" pitchFamily="34" charset="0"/>
              <a:buChar char="•"/>
            </a:pPr>
            <a:r>
              <a:rPr lang="en-US" dirty="0"/>
              <a:t>Determine proximity</a:t>
            </a:r>
          </a:p>
        </p:txBody>
      </p:sp>
    </p:spTree>
    <p:custDataLst>
      <p:tags r:id="rId1"/>
    </p:custDataLst>
    <p:extLst>
      <p:ext uri="{BB962C8B-B14F-4D97-AF65-F5344CB8AC3E}">
        <p14:creationId xmlns:p14="http://schemas.microsoft.com/office/powerpoint/2010/main" val="3972670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P spid="41" grpId="0" animBg="1"/>
      <p:bldP spid="11" grpId="0"/>
    </p:bldLst>
  </p:timing>
  <p:extLst mod="1"/>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B150202-62D4-457D-BBE8-3C2C558142C5}"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69</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40" name="Group 39"/>
          <p:cNvGrpSpPr/>
          <p:nvPr/>
        </p:nvGrpSpPr>
        <p:grpSpPr>
          <a:xfrm>
            <a:off x="1166396" y="3021719"/>
            <a:ext cx="3352801" cy="2497914"/>
            <a:chOff x="2084761" y="1294843"/>
            <a:chExt cx="3352801" cy="2497914"/>
          </a:xfrm>
        </p:grpSpPr>
        <p:sp>
          <p:nvSpPr>
            <p:cNvPr id="44" name="TextBox 43"/>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45" name="Rounded Rectangle 44"/>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45"/>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7" name="Rounded Rectangle 46"/>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71" name="Rounded Rectangle 70"/>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72" name="Group 71"/>
            <p:cNvGrpSpPr/>
            <p:nvPr/>
          </p:nvGrpSpPr>
          <p:grpSpPr>
            <a:xfrm>
              <a:off x="2251513" y="1414656"/>
              <a:ext cx="1295284" cy="585294"/>
              <a:chOff x="4041004" y="1427875"/>
              <a:chExt cx="1295284" cy="585294"/>
            </a:xfrm>
          </p:grpSpPr>
          <p:sp>
            <p:nvSpPr>
              <p:cNvPr id="73" name="Rounded Rectangle 72"/>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grpSp>
        <p:nvGrpSpPr>
          <p:cNvPr id="75" name="Group 74"/>
          <p:cNvGrpSpPr/>
          <p:nvPr/>
        </p:nvGrpSpPr>
        <p:grpSpPr>
          <a:xfrm>
            <a:off x="7781515" y="3157696"/>
            <a:ext cx="1351652" cy="1691453"/>
            <a:chOff x="5680267" y="1430820"/>
            <a:chExt cx="1351652" cy="1691453"/>
          </a:xfrm>
        </p:grpSpPr>
        <p:pic>
          <p:nvPicPr>
            <p:cNvPr id="76" name="Picture 75"/>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78" name="Rectangle 77"/>
            <p:cNvSpPr/>
            <p:nvPr/>
          </p:nvSpPr>
          <p:spPr>
            <a:xfrm>
              <a:off x="5680267" y="2752941"/>
              <a:ext cx="1351652" cy="369332"/>
            </a:xfrm>
            <a:prstGeom prst="rect">
              <a:avLst/>
            </a:prstGeom>
          </p:spPr>
          <p:txBody>
            <a:bodyPr wrap="none">
              <a:spAutoFit/>
            </a:bodyPr>
            <a:lstStyle/>
            <a:p>
              <a:r>
                <a:rPr lang="en-US" dirty="0" err="1"/>
                <a:t>ProximiKey</a:t>
              </a:r>
              <a:endParaRPr lang="en-US" dirty="0"/>
            </a:p>
          </p:txBody>
        </p:sp>
      </p:grpSp>
      <p:grpSp>
        <p:nvGrpSpPr>
          <p:cNvPr id="64" name="Group 63"/>
          <p:cNvGrpSpPr/>
          <p:nvPr/>
        </p:nvGrpSpPr>
        <p:grpSpPr>
          <a:xfrm>
            <a:off x="513271" y="4268799"/>
            <a:ext cx="4924291" cy="2498738"/>
            <a:chOff x="513271" y="4268799"/>
            <a:chExt cx="4924291" cy="2498738"/>
          </a:xfrm>
        </p:grpSpPr>
        <p:grpSp>
          <p:nvGrpSpPr>
            <p:cNvPr id="65" name="Group 64"/>
            <p:cNvGrpSpPr/>
            <p:nvPr/>
          </p:nvGrpSpPr>
          <p:grpSpPr>
            <a:xfrm>
              <a:off x="513271" y="4715733"/>
              <a:ext cx="1109504" cy="1093215"/>
              <a:chOff x="513271" y="4715733"/>
              <a:chExt cx="1109504" cy="1093215"/>
            </a:xfrm>
          </p:grpSpPr>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66" name="TextBox 65"/>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7" name="Rounded Rectangle 66"/>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8" name="Rounded Rectangle 67"/>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9" name="Rounded Rectangle 68"/>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80" name="Rounded Rectangle 79"/>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80"/>
            <p:cNvGrpSpPr/>
            <p:nvPr/>
          </p:nvGrpSpPr>
          <p:grpSpPr>
            <a:xfrm>
              <a:off x="2254611" y="4401831"/>
              <a:ext cx="1295284" cy="585294"/>
              <a:chOff x="4041004" y="4401831"/>
              <a:chExt cx="1295284" cy="585294"/>
            </a:xfrm>
          </p:grpSpPr>
          <p:sp>
            <p:nvSpPr>
              <p:cNvPr id="83" name="Rounded Rectangle 82"/>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grpSp>
        <p:nvGrpSpPr>
          <p:cNvPr id="87" name="Group 86"/>
          <p:cNvGrpSpPr/>
          <p:nvPr/>
        </p:nvGrpSpPr>
        <p:grpSpPr>
          <a:xfrm>
            <a:off x="454819" y="1625031"/>
            <a:ext cx="1066800" cy="1093215"/>
            <a:chOff x="454819" y="1625031"/>
            <a:chExt cx="1066800" cy="1093215"/>
          </a:xfrm>
        </p:grpSpPr>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90" name="Group 89"/>
          <p:cNvGrpSpPr/>
          <p:nvPr/>
        </p:nvGrpSpPr>
        <p:grpSpPr>
          <a:xfrm>
            <a:off x="10465178" y="1335082"/>
            <a:ext cx="1295095" cy="1806441"/>
            <a:chOff x="10437019" y="4160481"/>
            <a:chExt cx="1295095" cy="1806441"/>
          </a:xfrm>
        </p:grpSpPr>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92" name="Rectangle 91"/>
            <p:cNvSpPr/>
            <p:nvPr/>
          </p:nvSpPr>
          <p:spPr>
            <a:xfrm>
              <a:off x="10592957" y="5566812"/>
              <a:ext cx="983218" cy="400110"/>
            </a:xfrm>
            <a:prstGeom prst="rect">
              <a:avLst/>
            </a:prstGeom>
          </p:spPr>
          <p:txBody>
            <a:bodyPr wrap="none">
              <a:spAutoFit/>
            </a:bodyPr>
            <a:lstStyle/>
            <a:p>
              <a:r>
                <a:rPr lang="en-US" sz="2000" dirty="0"/>
                <a:t>Verifier</a:t>
              </a:r>
            </a:p>
          </p:txBody>
        </p:sp>
      </p:grpSp>
    </p:spTree>
    <p:extLst>
      <p:ext uri="{BB962C8B-B14F-4D97-AF65-F5344CB8AC3E}">
        <p14:creationId xmlns:p14="http://schemas.microsoft.com/office/powerpoint/2010/main" val="2656723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092 4.81481E-6 L 0.07295 -0.25463 " pathEditMode="relative" rAng="0" ptsTypes="AA">
                                      <p:cBhvr>
                                        <p:cTn id="6" dur="500" fill="hold"/>
                                        <p:tgtEl>
                                          <p:spTgt spid="40"/>
                                        </p:tgtEl>
                                        <p:attrNameLst>
                                          <p:attrName>ppt_x</p:attrName>
                                          <p:attrName>ppt_y</p:attrName>
                                        </p:attrNameLst>
                                      </p:cBhvr>
                                      <p:rCtr x="3595" y="-12731"/>
                                    </p:animMotion>
                                  </p:childTnLst>
                                </p:cTn>
                              </p:par>
                              <p:par>
                                <p:cTn id="7" presetID="42" presetClass="path" presetSubtype="0" accel="50000" decel="50000" fill="hold" nodeType="withEffect">
                                  <p:stCondLst>
                                    <p:cond delay="0"/>
                                  </p:stCondLst>
                                  <p:childTnLst>
                                    <p:animMotion origin="layout" path="M -8.42777E-7 3.7037E-6 L -0.17077 -0.25047 " pathEditMode="relative" rAng="0" ptsTypes="AA">
                                      <p:cBhvr>
                                        <p:cTn id="8" dur="500" fill="hold"/>
                                        <p:tgtEl>
                                          <p:spTgt spid="75"/>
                                        </p:tgtEl>
                                        <p:attrNameLst>
                                          <p:attrName>ppt_x</p:attrName>
                                          <p:attrName>ppt_y</p:attrName>
                                        </p:attrNameLst>
                                      </p:cBhvr>
                                      <p:rCtr x="-8545" y="-12523"/>
                                    </p:animMotion>
                                  </p:childTnLst>
                                </p:cTn>
                              </p:par>
                              <p:par>
                                <p:cTn id="9" presetID="10"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500"/>
                                        <p:tgtEl>
                                          <p:spTgt spid="64"/>
                                        </p:tgtEl>
                                      </p:cBhvr>
                                    </p:animEffect>
                                  </p:childTnLst>
                                </p:cTn>
                              </p:par>
                              <p:par>
                                <p:cTn id="15" presetID="10"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BA5E1CD3-B3DC-4EF8-AB0D-88DD5FCCC7EF}" type="datetime1">
              <a:rPr lang="en-US" smtClean="0"/>
              <a:t>3/5/2021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7</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36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sp>
        <p:nvSpPr>
          <p:cNvPr id="9" name="TextBox 8">
            <a:extLst>
              <a:ext uri="{FF2B5EF4-FFF2-40B4-BE49-F238E27FC236}">
                <a16:creationId xmlns:a16="http://schemas.microsoft.com/office/drawing/2014/main" id="{73802A3A-A2D6-432E-8EC5-663D7460DA83}"/>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1117466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3AF576-F0C0-42A5-8579-485B881BD489}"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70</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Rounded Rectangular Callout 69"/>
          <p:cNvSpPr/>
          <p:nvPr/>
        </p:nvSpPr>
        <p:spPr>
          <a:xfrm>
            <a:off x="6852861" y="733282"/>
            <a:ext cx="3067347" cy="1039025"/>
          </a:xfrm>
          <a:prstGeom prst="wedgeRoundRectCallout">
            <a:avLst>
              <a:gd name="adj1" fmla="val -38844"/>
              <a:gd name="adj2" fmla="val 80100"/>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7" name="Rectangle 26"/>
          <p:cNvSpPr/>
          <p:nvPr/>
        </p:nvSpPr>
        <p:spPr>
          <a:xfrm>
            <a:off x="7008019" y="882946"/>
            <a:ext cx="2492990" cy="369332"/>
          </a:xfrm>
          <a:prstGeom prst="rect">
            <a:avLst/>
          </a:prstGeom>
        </p:spPr>
        <p:txBody>
          <a:bodyPr wrap="none">
            <a:spAutoFit/>
          </a:bodyPr>
          <a:lstStyle/>
          <a:p>
            <a:pPr marL="285750" indent="-285750">
              <a:buFont typeface="Arial" panose="020B0604020202020204" pitchFamily="34" charset="0"/>
              <a:buChar char="•"/>
            </a:pPr>
            <a:r>
              <a:rPr lang="en-US" dirty="0"/>
              <a:t>Latency &gt; threshold</a:t>
            </a:r>
          </a:p>
        </p:txBody>
      </p:sp>
      <p:sp>
        <p:nvSpPr>
          <p:cNvPr id="73" name="Rectangle 72"/>
          <p:cNvSpPr/>
          <p:nvPr/>
        </p:nvSpPr>
        <p:spPr>
          <a:xfrm>
            <a:off x="7008019" y="1245204"/>
            <a:ext cx="2589170" cy="369332"/>
          </a:xfrm>
          <a:prstGeom prst="rect">
            <a:avLst/>
          </a:prstGeom>
        </p:spPr>
        <p:txBody>
          <a:bodyPr wrap="none">
            <a:spAutoFit/>
          </a:bodyPr>
          <a:lstStyle/>
          <a:p>
            <a:pPr marL="285750" indent="-285750">
              <a:buFont typeface="Arial" panose="020B0604020202020204" pitchFamily="34" charset="0"/>
              <a:buChar char="•"/>
            </a:pPr>
            <a:r>
              <a:rPr lang="en-US" dirty="0"/>
              <a:t>Possible relay attack</a:t>
            </a:r>
          </a:p>
        </p:txBody>
      </p:sp>
      <p:cxnSp>
        <p:nvCxnSpPr>
          <p:cNvPr id="74" name="Straight Arrow Connector 73"/>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84394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7" grpId="0"/>
      <p:bldP spid="73" grpId="0"/>
    </p:bldLst>
  </p:timing>
  <p:extLst mod="1"/>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BFF87D-EE69-499C-8528-A1B521F9C6C3}"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71</a:t>
            </a:fld>
            <a:endParaRPr lang="en-GB" dirty="0"/>
          </a:p>
        </p:txBody>
      </p:sp>
      <p:sp>
        <p:nvSpPr>
          <p:cNvPr id="6" name="Title 5"/>
          <p:cNvSpPr>
            <a:spLocks noGrp="1"/>
          </p:cNvSpPr>
          <p:nvPr>
            <p:ph type="title"/>
          </p:nvPr>
        </p:nvSpPr>
        <p:spPr>
          <a:xfrm>
            <a:off x="328095" y="664557"/>
            <a:ext cx="11537950" cy="972000"/>
          </a:xfrm>
        </p:spPr>
        <p:txBody>
          <a:bodyPr/>
          <a:lstStyle/>
          <a:p>
            <a:r>
              <a:rPr lang="en-US" dirty="0"/>
              <a:t>ProximiTEE</a:t>
            </a:r>
          </a:p>
        </p:txBody>
      </p:sp>
      <p:grpSp>
        <p:nvGrpSpPr>
          <p:cNvPr id="20" name="Group 19"/>
          <p:cNvGrpSpPr/>
          <p:nvPr/>
        </p:nvGrpSpPr>
        <p:grpSpPr>
          <a:xfrm>
            <a:off x="454819" y="1625031"/>
            <a:ext cx="1066800" cy="1093215"/>
            <a:chOff x="454819" y="1625031"/>
            <a:chExt cx="1066800" cy="1093215"/>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1709898"/>
              <a:ext cx="1008348" cy="100834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819" y="1625031"/>
              <a:ext cx="405956" cy="405956"/>
            </a:xfrm>
            <a:prstGeom prst="rect">
              <a:avLst/>
            </a:prstGeom>
          </p:spPr>
        </p:pic>
      </p:grpSp>
      <p:grpSp>
        <p:nvGrpSpPr>
          <p:cNvPr id="41" name="Group 40"/>
          <p:cNvGrpSpPr/>
          <p:nvPr/>
        </p:nvGrpSpPr>
        <p:grpSpPr>
          <a:xfrm>
            <a:off x="10465178" y="1335082"/>
            <a:ext cx="1295095" cy="1806441"/>
            <a:chOff x="10437019" y="4160481"/>
            <a:chExt cx="1295095" cy="1806441"/>
          </a:xfrm>
        </p:grpSpPr>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37019" y="4160481"/>
              <a:ext cx="1295095" cy="1295095"/>
            </a:xfrm>
            <a:prstGeom prst="rect">
              <a:avLst/>
            </a:prstGeom>
          </p:spPr>
        </p:pic>
        <p:sp>
          <p:nvSpPr>
            <p:cNvPr id="43" name="Rectangle 42"/>
            <p:cNvSpPr/>
            <p:nvPr/>
          </p:nvSpPr>
          <p:spPr>
            <a:xfrm>
              <a:off x="10592957" y="5566812"/>
              <a:ext cx="983218" cy="400110"/>
            </a:xfrm>
            <a:prstGeom prst="rect">
              <a:avLst/>
            </a:prstGeom>
          </p:spPr>
          <p:txBody>
            <a:bodyPr wrap="none">
              <a:spAutoFit/>
            </a:bodyPr>
            <a:lstStyle/>
            <a:p>
              <a:r>
                <a:rPr lang="en-US" sz="2000" dirty="0"/>
                <a:t>Verifier</a:t>
              </a:r>
            </a:p>
          </p:txBody>
        </p:sp>
      </p:grpSp>
      <p:pic>
        <p:nvPicPr>
          <p:cNvPr id="48" name="Picture 47"/>
          <p:cNvPicPr>
            <a:picLocks noChangeAspect="1"/>
          </p:cNvPicPr>
          <p:nvPr/>
        </p:nvPicPr>
        <p:blipFill rotWithShape="1">
          <a:blip r:embed="rId7" cstate="print">
            <a:extLst>
              <a:ext uri="{28A0092B-C50C-407E-A947-70E740481C1C}">
                <a14:useLocalDpi xmlns:a14="http://schemas.microsoft.com/office/drawing/2010/main" val="0"/>
              </a:ext>
            </a:extLst>
          </a:blip>
          <a:srcRect l="25696" r="25137"/>
          <a:stretch/>
        </p:blipFill>
        <p:spPr>
          <a:xfrm rot="1800000">
            <a:off x="6190577" y="1766219"/>
            <a:ext cx="459447" cy="934456"/>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5593" y="1430820"/>
            <a:ext cx="381000" cy="381000"/>
          </a:xfrm>
          <a:prstGeom prst="rect">
            <a:avLst/>
          </a:prstGeom>
        </p:spPr>
      </p:pic>
      <p:sp>
        <p:nvSpPr>
          <p:cNvPr id="51" name="TextBox 50"/>
          <p:cNvSpPr txBox="1"/>
          <p:nvPr/>
        </p:nvSpPr>
        <p:spPr>
          <a:xfrm>
            <a:off x="2888139" y="3392647"/>
            <a:ext cx="2162307" cy="400110"/>
          </a:xfrm>
          <a:prstGeom prst="rect">
            <a:avLst/>
          </a:prstGeom>
          <a:noFill/>
        </p:spPr>
        <p:txBody>
          <a:bodyPr wrap="square" rtlCol="0">
            <a:spAutoFit/>
          </a:bodyPr>
          <a:lstStyle/>
          <a:p>
            <a:r>
              <a:rPr lang="en-US" sz="2000" dirty="0"/>
              <a:t>Target platform</a:t>
            </a:r>
          </a:p>
        </p:txBody>
      </p:sp>
      <p:sp>
        <p:nvSpPr>
          <p:cNvPr id="53" name="Rounded Rectangle 52"/>
          <p:cNvSpPr/>
          <p:nvPr/>
        </p:nvSpPr>
        <p:spPr>
          <a:xfrm>
            <a:off x="2084761" y="1294843"/>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Rounded Rectangle 53"/>
          <p:cNvSpPr/>
          <p:nvPr/>
        </p:nvSpPr>
        <p:spPr>
          <a:xfrm>
            <a:off x="2217739" y="2730406"/>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5" name="Rounded Rectangle 54"/>
          <p:cNvSpPr/>
          <p:nvPr/>
        </p:nvSpPr>
        <p:spPr>
          <a:xfrm>
            <a:off x="2217739" y="2137084"/>
            <a:ext cx="3048000" cy="500152"/>
          </a:xfrm>
          <a:prstGeom prst="roundRect">
            <a:avLst>
              <a:gd name="adj" fmla="val 8333"/>
            </a:avLst>
          </a:prstGeom>
          <a:solidFill>
            <a:srgbClr val="FFE07D"/>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2057321"/>
            <a:ext cx="583913" cy="583913"/>
          </a:xfrm>
          <a:prstGeom prst="rect">
            <a:avLst/>
          </a:prstGeom>
        </p:spPr>
      </p:pic>
      <p:sp>
        <p:nvSpPr>
          <p:cNvPr id="57" name="Rounded Rectangle 56"/>
          <p:cNvSpPr/>
          <p:nvPr/>
        </p:nvSpPr>
        <p:spPr>
          <a:xfrm>
            <a:off x="4051477" y="1427875"/>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58" name="Group 57"/>
          <p:cNvGrpSpPr/>
          <p:nvPr/>
        </p:nvGrpSpPr>
        <p:grpSpPr>
          <a:xfrm>
            <a:off x="2251513" y="1414656"/>
            <a:ext cx="1295284" cy="585294"/>
            <a:chOff x="4041004" y="1427875"/>
            <a:chExt cx="1295284" cy="585294"/>
          </a:xfrm>
        </p:grpSpPr>
        <p:sp>
          <p:nvSpPr>
            <p:cNvPr id="59" name="Rounded Rectangle 58"/>
            <p:cNvSpPr/>
            <p:nvPr/>
          </p:nvSpPr>
          <p:spPr>
            <a:xfrm>
              <a:off x="4041004" y="1427875"/>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1519506"/>
              <a:ext cx="401771" cy="401771"/>
            </a:xfrm>
            <a:prstGeom prst="rect">
              <a:avLst/>
            </a:prstGeom>
          </p:spPr>
        </p:pic>
      </p:grpSp>
      <p:grpSp>
        <p:nvGrpSpPr>
          <p:cNvPr id="2" name="Group 1"/>
          <p:cNvGrpSpPr/>
          <p:nvPr/>
        </p:nvGrpSpPr>
        <p:grpSpPr>
          <a:xfrm>
            <a:off x="513271" y="4268799"/>
            <a:ext cx="4924291" cy="2498738"/>
            <a:chOff x="513271" y="4268799"/>
            <a:chExt cx="4924291" cy="2498738"/>
          </a:xfrm>
        </p:grpSpPr>
        <p:grpSp>
          <p:nvGrpSpPr>
            <p:cNvPr id="23" name="Group 22"/>
            <p:cNvGrpSpPr/>
            <p:nvPr/>
          </p:nvGrpSpPr>
          <p:grpSpPr>
            <a:xfrm>
              <a:off x="513271" y="4715733"/>
              <a:ext cx="1109504" cy="1093215"/>
              <a:chOff x="513271" y="4715733"/>
              <a:chExt cx="1109504" cy="1093215"/>
            </a:xfrm>
          </p:grpSpPr>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3271" y="4800600"/>
                <a:ext cx="1008348" cy="1008348"/>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6819" y="4715733"/>
                <a:ext cx="405956" cy="405956"/>
              </a:xfrm>
              <a:prstGeom prst="rect">
                <a:avLst/>
              </a:prstGeom>
            </p:spPr>
          </p:pic>
        </p:grpSp>
        <p:sp>
          <p:nvSpPr>
            <p:cNvPr id="52" name="TextBox 51"/>
            <p:cNvSpPr txBox="1"/>
            <p:nvPr/>
          </p:nvSpPr>
          <p:spPr>
            <a:xfrm>
              <a:off x="2588419" y="6367427"/>
              <a:ext cx="2621790" cy="400110"/>
            </a:xfrm>
            <a:prstGeom prst="rect">
              <a:avLst/>
            </a:prstGeom>
            <a:noFill/>
          </p:spPr>
          <p:txBody>
            <a:bodyPr wrap="square" rtlCol="0">
              <a:spAutoFit/>
            </a:bodyPr>
            <a:lstStyle/>
            <a:p>
              <a:r>
                <a:rPr lang="en-US" sz="2000" dirty="0"/>
                <a:t>Attacker’s platform</a:t>
              </a:r>
            </a:p>
          </p:txBody>
        </p:sp>
        <p:sp>
          <p:nvSpPr>
            <p:cNvPr id="61" name="Rounded Rectangle 60"/>
            <p:cNvSpPr/>
            <p:nvPr/>
          </p:nvSpPr>
          <p:spPr>
            <a:xfrm>
              <a:off x="2084761" y="4268799"/>
              <a:ext cx="3352801" cy="2045720"/>
            </a:xfrm>
            <a:prstGeom prst="roundRect">
              <a:avLst>
                <a:gd name="adj" fmla="val 3431"/>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Rounded Rectangle 61"/>
            <p:cNvSpPr/>
            <p:nvPr/>
          </p:nvSpPr>
          <p:spPr>
            <a:xfrm>
              <a:off x="2217739" y="5704362"/>
              <a:ext cx="3048000" cy="49405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CPU</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3" name="Rounded Rectangle 62"/>
            <p:cNvSpPr/>
            <p:nvPr/>
          </p:nvSpPr>
          <p:spPr>
            <a:xfrm>
              <a:off x="2217739" y="5111040"/>
              <a:ext cx="3048000" cy="500152"/>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mn-ea"/>
                  <a:cs typeface="+mn-cs"/>
                </a:rPr>
                <a:t>OS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61692" y="5031277"/>
              <a:ext cx="583913" cy="583913"/>
            </a:xfrm>
            <a:prstGeom prst="rect">
              <a:avLst/>
            </a:prstGeom>
          </p:spPr>
        </p:pic>
        <p:sp>
          <p:nvSpPr>
            <p:cNvPr id="65" name="Rounded Rectangle 64"/>
            <p:cNvSpPr/>
            <p:nvPr/>
          </p:nvSpPr>
          <p:spPr>
            <a:xfrm>
              <a:off x="4051477" y="4395991"/>
              <a:ext cx="1219199" cy="585294"/>
            </a:xfrm>
            <a:prstGeom prst="roundRect">
              <a:avLst>
                <a:gd name="adj" fmla="val 8333"/>
              </a:avLst>
            </a:prstGeom>
            <a:solidFill>
              <a:srgbClr val="AFECAA"/>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Enclave</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66" name="Group 65"/>
            <p:cNvGrpSpPr/>
            <p:nvPr/>
          </p:nvGrpSpPr>
          <p:grpSpPr>
            <a:xfrm>
              <a:off x="2254611" y="4401831"/>
              <a:ext cx="1295284" cy="585294"/>
              <a:chOff x="4041004" y="4401831"/>
              <a:chExt cx="1295284" cy="585294"/>
            </a:xfrm>
          </p:grpSpPr>
          <p:sp>
            <p:nvSpPr>
              <p:cNvPr id="67" name="Rounded Rectangle 66"/>
              <p:cNvSpPr/>
              <p:nvPr/>
            </p:nvSpPr>
            <p:spPr>
              <a:xfrm>
                <a:off x="4041004" y="4401831"/>
                <a:ext cx="1219199" cy="585294"/>
              </a:xfrm>
              <a:prstGeom prst="roundRect">
                <a:avLst>
                  <a:gd name="adj" fmla="val 8333"/>
                </a:avLst>
              </a:prstGeom>
              <a:solidFill>
                <a:srgbClr val="FDA1AC"/>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App</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4517" y="4493462"/>
                <a:ext cx="401771" cy="401771"/>
              </a:xfrm>
              <a:prstGeom prst="rect">
                <a:avLst/>
              </a:prstGeom>
            </p:spPr>
          </p:pic>
        </p:grpSp>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88626" y="5860315"/>
              <a:ext cx="747806" cy="747806"/>
            </a:xfrm>
            <a:prstGeom prst="rect">
              <a:avLst/>
            </a:prstGeom>
          </p:spPr>
        </p:pic>
      </p:grpSp>
      <p:cxnSp>
        <p:nvCxnSpPr>
          <p:cNvPr id="37" name="Straight Arrow Connector 36"/>
          <p:cNvCxnSpPr/>
          <p:nvPr/>
        </p:nvCxnSpPr>
        <p:spPr>
          <a:xfrm flipH="1">
            <a:off x="5437562" y="1720522"/>
            <a:ext cx="594343"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7183167" y="2074481"/>
            <a:ext cx="3282011" cy="20332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8093226" y="2300956"/>
            <a:ext cx="1569660" cy="1145176"/>
            <a:chOff x="8774064" y="2290238"/>
            <a:chExt cx="1569660" cy="1145176"/>
          </a:xfrm>
        </p:grpSpPr>
        <p:grpSp>
          <p:nvGrpSpPr>
            <p:cNvPr id="46" name="Group 45"/>
            <p:cNvGrpSpPr/>
            <p:nvPr/>
          </p:nvGrpSpPr>
          <p:grpSpPr>
            <a:xfrm>
              <a:off x="9264345" y="2290238"/>
              <a:ext cx="673403" cy="754986"/>
              <a:chOff x="8115804" y="3109839"/>
              <a:chExt cx="673403" cy="754986"/>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50" name="Rectangle 49"/>
            <p:cNvSpPr/>
            <p:nvPr/>
          </p:nvSpPr>
          <p:spPr>
            <a:xfrm>
              <a:off x="8774064" y="3066082"/>
              <a:ext cx="1569660" cy="369332"/>
            </a:xfrm>
            <a:prstGeom prst="rect">
              <a:avLst/>
            </a:prstGeom>
          </p:spPr>
          <p:txBody>
            <a:bodyPr wrap="none">
              <a:spAutoFit/>
            </a:bodyPr>
            <a:lstStyle/>
            <a:p>
              <a:r>
                <a:rPr lang="en-US" dirty="0"/>
                <a:t>Signed report</a:t>
              </a:r>
            </a:p>
          </p:txBody>
        </p:sp>
      </p:grpSp>
      <p:grpSp>
        <p:nvGrpSpPr>
          <p:cNvPr id="11" name="Group 10"/>
          <p:cNvGrpSpPr/>
          <p:nvPr/>
        </p:nvGrpSpPr>
        <p:grpSpPr>
          <a:xfrm>
            <a:off x="7564854" y="1076177"/>
            <a:ext cx="2518638" cy="947492"/>
            <a:chOff x="7500734" y="1076177"/>
            <a:chExt cx="2518638" cy="947492"/>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14823" y="1186333"/>
              <a:ext cx="471082" cy="47108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19573" y="1076177"/>
              <a:ext cx="426881" cy="426881"/>
            </a:xfrm>
            <a:prstGeom prst="rect">
              <a:avLst/>
            </a:prstGeom>
          </p:spPr>
        </p:pic>
        <p:sp>
          <p:nvSpPr>
            <p:cNvPr id="9" name="Rectangle 8"/>
            <p:cNvSpPr/>
            <p:nvPr/>
          </p:nvSpPr>
          <p:spPr>
            <a:xfrm>
              <a:off x="7500734" y="1654337"/>
              <a:ext cx="2518638" cy="369332"/>
            </a:xfrm>
            <a:prstGeom prst="rect">
              <a:avLst/>
            </a:prstGeom>
          </p:spPr>
          <p:txBody>
            <a:bodyPr wrap="none">
              <a:spAutoFit/>
            </a:bodyPr>
            <a:lstStyle/>
            <a:p>
              <a:r>
                <a:rPr lang="en-US" dirty="0"/>
                <a:t>Signed proximity result</a:t>
              </a:r>
            </a:p>
          </p:txBody>
        </p:sp>
      </p:grpSp>
      <p:sp>
        <p:nvSpPr>
          <p:cNvPr id="76" name="Rounded Rectangular Callout 75"/>
          <p:cNvSpPr/>
          <p:nvPr/>
        </p:nvSpPr>
        <p:spPr>
          <a:xfrm>
            <a:off x="8029105" y="3980812"/>
            <a:ext cx="3914698" cy="1306194"/>
          </a:xfrm>
          <a:prstGeom prst="wedgeRoundRectCallout">
            <a:avLst>
              <a:gd name="adj1" fmla="val 29259"/>
              <a:gd name="adj2" fmla="val -83199"/>
              <a:gd name="adj3" fmla="val 16667"/>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8143607" y="3948757"/>
            <a:ext cx="3820469" cy="685152"/>
            <a:chOff x="8143607" y="3948757"/>
            <a:chExt cx="3820469" cy="685152"/>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43607" y="3948757"/>
              <a:ext cx="685152" cy="685152"/>
            </a:xfrm>
            <a:prstGeom prst="rect">
              <a:avLst/>
            </a:prstGeom>
          </p:spPr>
        </p:pic>
        <p:sp>
          <p:nvSpPr>
            <p:cNvPr id="81" name="TextBox 80"/>
            <p:cNvSpPr txBox="1"/>
            <p:nvPr/>
          </p:nvSpPr>
          <p:spPr>
            <a:xfrm>
              <a:off x="8855468" y="4075548"/>
              <a:ext cx="3108608" cy="369332"/>
            </a:xfrm>
            <a:prstGeom prst="rect">
              <a:avLst/>
            </a:prstGeom>
            <a:noFill/>
          </p:spPr>
          <p:txBody>
            <a:bodyPr wrap="none" rtlCol="0">
              <a:spAutoFit/>
            </a:bodyPr>
            <a:lstStyle/>
            <a:p>
              <a:r>
                <a:rPr lang="en-US" dirty="0"/>
                <a:t>A specific legitimate platform</a:t>
              </a:r>
            </a:p>
          </p:txBody>
        </p:sp>
      </p:grpSp>
      <p:grpSp>
        <p:nvGrpSpPr>
          <p:cNvPr id="12" name="Group 11"/>
          <p:cNvGrpSpPr/>
          <p:nvPr/>
        </p:nvGrpSpPr>
        <p:grpSpPr>
          <a:xfrm>
            <a:off x="8157566" y="4610135"/>
            <a:ext cx="3332984" cy="646331"/>
            <a:chOff x="8157566" y="4610135"/>
            <a:chExt cx="3332984" cy="646331"/>
          </a:xfrm>
        </p:grpSpPr>
        <p:grpSp>
          <p:nvGrpSpPr>
            <p:cNvPr id="78" name="Group 77"/>
            <p:cNvGrpSpPr/>
            <p:nvPr/>
          </p:nvGrpSpPr>
          <p:grpSpPr>
            <a:xfrm>
              <a:off x="8157566" y="4665964"/>
              <a:ext cx="541955" cy="508468"/>
              <a:chOff x="4244651" y="1711883"/>
              <a:chExt cx="1401119" cy="1314546"/>
            </a:xfrm>
          </p:grpSpPr>
          <p:pic>
            <p:nvPicPr>
              <p:cNvPr id="79" name="Picture 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244651" y="1807229"/>
                <a:ext cx="1219200" cy="1219200"/>
              </a:xfrm>
              <a:prstGeom prst="rect">
                <a:avLst/>
              </a:prstGeom>
            </p:spPr>
          </p:pic>
          <p:pic>
            <p:nvPicPr>
              <p:cNvPr id="80" name="Picture 7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10815" y="1711883"/>
                <a:ext cx="534955" cy="534955"/>
              </a:xfrm>
              <a:prstGeom prst="rect">
                <a:avLst/>
              </a:prstGeom>
            </p:spPr>
          </p:pic>
        </p:grpSp>
        <p:sp>
          <p:nvSpPr>
            <p:cNvPr id="82" name="TextBox 81"/>
            <p:cNvSpPr txBox="1"/>
            <p:nvPr/>
          </p:nvSpPr>
          <p:spPr>
            <a:xfrm>
              <a:off x="8757615" y="4610135"/>
              <a:ext cx="2732935" cy="646331"/>
            </a:xfrm>
            <a:prstGeom prst="rect">
              <a:avLst/>
            </a:prstGeom>
            <a:noFill/>
          </p:spPr>
          <p:txBody>
            <a:bodyPr wrap="square" rtlCol="0">
              <a:spAutoFit/>
            </a:bodyPr>
            <a:lstStyle/>
            <a:p>
              <a:r>
                <a:rPr lang="en-US" dirty="0"/>
                <a:t>A legitimate enclave running on that platform</a:t>
              </a:r>
            </a:p>
          </p:txBody>
        </p:sp>
      </p:grpSp>
      <p:cxnSp>
        <p:nvCxnSpPr>
          <p:cNvPr id="70" name="Straight Arrow Connector 69"/>
          <p:cNvCxnSpPr/>
          <p:nvPr/>
        </p:nvCxnSpPr>
        <p:spPr>
          <a:xfrm>
            <a:off x="5050445" y="3361753"/>
            <a:ext cx="1" cy="90675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5267005" y="3340563"/>
            <a:ext cx="0" cy="927947"/>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437562" y="2214072"/>
            <a:ext cx="656851" cy="0"/>
          </a:xfrm>
          <a:prstGeom prst="straightConnector1">
            <a:avLst/>
          </a:prstGeom>
          <a:ln w="1905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4814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6" grpId="0" animBg="1"/>
    </p:bldLst>
  </p:timing>
  <p:extLst mod="1"/>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23850" y="2024064"/>
                <a:ext cx="11537950" cy="4529136"/>
              </a:xfrm>
            </p:spPr>
            <p:txBody>
              <a:bodyPr/>
              <a:lstStyle/>
              <a:p>
                <a:r>
                  <a:rPr lang="en-US" dirty="0"/>
                  <a:t>Real-world attack scenario</a:t>
                </a:r>
              </a:p>
              <a:p>
                <a:pPr lvl="1"/>
                <a:r>
                  <a:rPr lang="en-US" dirty="0"/>
                  <a:t>Geographically separated</a:t>
                </a:r>
              </a:p>
              <a:p>
                <a:pPr lvl="1"/>
                <a:r>
                  <a:rPr lang="en-US" dirty="0"/>
                  <a:t>Multi-hop network</a:t>
                </a:r>
              </a:p>
              <a:p>
                <a:pPr lvl="1"/>
                <a:endParaRPr lang="en-US" dirty="0"/>
              </a:p>
              <a:p>
                <a:r>
                  <a:rPr lang="en-US" dirty="0"/>
                  <a:t>1-meter Ethernet connection</a:t>
                </a:r>
              </a:p>
              <a:p>
                <a:r>
                  <a:rPr lang="en-US" dirty="0"/>
                  <a:t>Instant computation</a:t>
                </a:r>
              </a:p>
              <a:p>
                <a:r>
                  <a:rPr lang="en-US" dirty="0"/>
                  <a:t>Zero-latency NIC</a:t>
                </a:r>
              </a:p>
              <a:p>
                <a:pPr lvl="1"/>
                <a:endParaRPr lang="en-US" dirty="0"/>
              </a:p>
              <a:p>
                <a:r>
                  <a:rPr lang="en-US" dirty="0"/>
                  <a:t>Ping flood mode</a:t>
                </a:r>
              </a:p>
              <a:p>
                <a:pPr lvl="1"/>
                <a:r>
                  <a:rPr lang="en-US" dirty="0"/>
                  <a:t>Fill up the OS network buffer</a:t>
                </a:r>
              </a:p>
              <a:p>
                <a:pPr lvl="1"/>
                <a14:m>
                  <m:oMath xmlns:m="http://schemas.openxmlformats.org/officeDocument/2006/math">
                    <m:r>
                      <a:rPr lang="en-US" i="1" dirty="0">
                        <a:latin typeface="Cambria Math" panose="02040503050406030204" pitchFamily="18" charset="0"/>
                      </a:rPr>
                      <m:t>𝑅𝑇𝑇</m:t>
                    </m:r>
                    <m:r>
                      <a:rPr lang="en-US" i="1" dirty="0">
                        <a:latin typeface="Cambria Math" panose="02040503050406030204" pitchFamily="18" charset="0"/>
                      </a:rPr>
                      <m:t> =158 </m:t>
                    </m:r>
                    <m:r>
                      <a:rPr lang="en-US" i="1" dirty="0">
                        <a:latin typeface="Cambria Math" panose="02040503050406030204" pitchFamily="18" charset="0"/>
                      </a:rPr>
                      <m:t>𝜇</m:t>
                    </m:r>
                    <m:r>
                      <a:rPr lang="en-US" i="1" dirty="0">
                        <a:latin typeface="Cambria Math" panose="02040503050406030204" pitchFamily="18" charset="0"/>
                      </a:rPr>
                      <m:t>𝑠</m:t>
                    </m:r>
                  </m:oMath>
                </a14:m>
                <a:endParaRPr lang="en-US" dirty="0"/>
              </a:p>
              <a:p>
                <a:endParaRPr lang="en-US" dirty="0"/>
              </a:p>
              <a:p>
                <a:pPr marL="0" indent="0">
                  <a:buNone/>
                </a:pP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23850" y="2024064"/>
                <a:ext cx="11537950" cy="4529136"/>
              </a:xfrm>
              <a:blipFill>
                <a:blip r:embed="rId5"/>
                <a:stretch>
                  <a:fillRect l="-264" t="-1884"/>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C5D12A8E-17C1-4F23-8CB5-D3EEA049A3FF}"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72</a:t>
            </a:fld>
            <a:endParaRPr lang="en-GB" dirty="0"/>
          </a:p>
        </p:txBody>
      </p:sp>
      <p:sp>
        <p:nvSpPr>
          <p:cNvPr id="6" name="Title 5"/>
          <p:cNvSpPr>
            <a:spLocks noGrp="1"/>
          </p:cNvSpPr>
          <p:nvPr>
            <p:ph type="title"/>
          </p:nvPr>
        </p:nvSpPr>
        <p:spPr/>
        <p:txBody>
          <a:bodyPr/>
          <a:lstStyle/>
          <a:p>
            <a:r>
              <a:rPr lang="en-US" dirty="0"/>
              <a:t>Simulating a Powerful Attacker</a:t>
            </a:r>
          </a:p>
        </p:txBody>
      </p:sp>
    </p:spTree>
    <p:custDataLst>
      <p:tags r:id="rId1"/>
    </p:custDataLst>
    <p:extLst>
      <p:ext uri="{BB962C8B-B14F-4D97-AF65-F5344CB8AC3E}">
        <p14:creationId xmlns:p14="http://schemas.microsoft.com/office/powerpoint/2010/main" val="743851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fade">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9" end="9"/>
                                            </p:txEl>
                                          </p:spTgt>
                                        </p:tgtEl>
                                        <p:attrNameLst>
                                          <p:attrName>style.visibility</p:attrName>
                                        </p:attrNameLst>
                                      </p:cBhvr>
                                      <p:to>
                                        <p:strVal val="visible"/>
                                      </p:to>
                                    </p:set>
                                    <p:animEffect transition="in" filter="fade">
                                      <p:cBhvr>
                                        <p:cTn id="36" dur="500"/>
                                        <p:tgtEl>
                                          <p:spTgt spid="2">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Effect transition="in" filter="fade">
                                      <p:cBhvr>
                                        <p:cTn id="39"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extLst mod="1"/>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E7AF88-783D-A740-8355-CEF85DD22A46}"/>
              </a:ext>
            </a:extLst>
          </p:cNvPr>
          <p:cNvSpPr>
            <a:spLocks noGrp="1"/>
          </p:cNvSpPr>
          <p:nvPr>
            <p:ph type="dt" sz="half" idx="10"/>
          </p:nvPr>
        </p:nvSpPr>
        <p:spPr/>
        <p:txBody>
          <a:bodyPr/>
          <a:lstStyle/>
          <a:p>
            <a:fld id="{F6A16D4E-AA8F-42C2-A723-511AEB4EDB64}" type="datetime1">
              <a:rPr lang="en-US" smtClean="0"/>
              <a:t>3/5/2021</a:t>
            </a:fld>
            <a:endParaRPr lang="en-GB" dirty="0"/>
          </a:p>
        </p:txBody>
      </p:sp>
      <p:sp>
        <p:nvSpPr>
          <p:cNvPr id="4" name="Footer Placeholder 3">
            <a:extLst>
              <a:ext uri="{FF2B5EF4-FFF2-40B4-BE49-F238E27FC236}">
                <a16:creationId xmlns:a16="http://schemas.microsoft.com/office/drawing/2014/main" id="{53D9376C-EABE-4F40-A09A-EB60F6D5B0E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F74F9B4-4E64-9F41-94E5-7C0DD26C69CE}"/>
              </a:ext>
            </a:extLst>
          </p:cNvPr>
          <p:cNvSpPr>
            <a:spLocks noGrp="1"/>
          </p:cNvSpPr>
          <p:nvPr>
            <p:ph type="sldNum" sz="quarter" idx="12"/>
          </p:nvPr>
        </p:nvSpPr>
        <p:spPr/>
        <p:txBody>
          <a:bodyPr/>
          <a:lstStyle/>
          <a:p>
            <a:fld id="{6C6AE60A-B69C-4790-82F7-3882EDF23186}" type="slidenum">
              <a:rPr lang="en-GB" smtClean="0"/>
              <a:t>73</a:t>
            </a:fld>
            <a:endParaRPr lang="en-GB" dirty="0"/>
          </a:p>
        </p:txBody>
      </p:sp>
      <p:sp>
        <p:nvSpPr>
          <p:cNvPr id="6" name="Title 5">
            <a:extLst>
              <a:ext uri="{FF2B5EF4-FFF2-40B4-BE49-F238E27FC236}">
                <a16:creationId xmlns:a16="http://schemas.microsoft.com/office/drawing/2014/main" id="{A4493A1B-C736-0E4A-8807-ABF114CA0435}"/>
              </a:ext>
            </a:extLst>
          </p:cNvPr>
          <p:cNvSpPr>
            <a:spLocks noGrp="1"/>
          </p:cNvSpPr>
          <p:nvPr>
            <p:ph type="title"/>
          </p:nvPr>
        </p:nvSpPr>
        <p:spPr/>
        <p:txBody>
          <a:bodyPr/>
          <a:lstStyle/>
          <a:p>
            <a:r>
              <a:rPr lang="en-US" dirty="0"/>
              <a:t>Evaluation: Setup</a:t>
            </a:r>
          </a:p>
        </p:txBody>
      </p:sp>
      <p:grpSp>
        <p:nvGrpSpPr>
          <p:cNvPr id="24" name="Group 23"/>
          <p:cNvGrpSpPr/>
          <p:nvPr/>
        </p:nvGrpSpPr>
        <p:grpSpPr>
          <a:xfrm>
            <a:off x="4963509" y="1578691"/>
            <a:ext cx="7096719" cy="3540953"/>
            <a:chOff x="1473201" y="1600200"/>
            <a:chExt cx="5918886" cy="2953265"/>
          </a:xfrm>
        </p:grpSpPr>
        <p:pic>
          <p:nvPicPr>
            <p:cNvPr id="7" name="Picture 2" descr="https://lh3.googleusercontent.com/9Z883yDXEp6YOJXReTLnof2YP59VX4yvqV4b4oSbc5VBWV02vnu5d7cxYPelaQU0PMrmIupenCe44v_v9G5Av6lzn4TlpqxIF0iudHyeWXJ5hPv0LEnf3onRFw_OocEIYhXleQam9LrEAu7yYAL0zF80ebS2ykOOW983wCdtYYiZLFaZg876B_Uqye59St823EWn1wr_avTpA70VVl6ofllqj2BIgaW4dfr_u93UHMHMgn8NTrl6w0VGdn-d2T8h1qCEepthPvCkDaSQLTdyNW7rTbcgNu8pSxGW0dgOPQCfdaJ3xDIUnrxMpy2KxK6oki8RoehQ4q7Jg1sJj-U7jdFo7-muSFbH8w2SLGqCUp0r2qPL0DBdY5nTUKJZfDywrJa-AIuAatHPeWbIH7orWUlAjPY2Pzw6Y1qDh1Xd62W5xA0vSZAzjyNpsZ4VQsv3mGklmhWNoWegjx1-nqN_UgD1ZfjqnFfpxCTznbUQVkpf7WBTOv-gGN6vjXw_tu5xfEgIazGQOsNFahkPp1o-FZr_XoJAzpMHz7fADbsTzEgd4JWQ5uUATgjlj6_DpjR1m9KhWkjSWMZrsk3N1Zp5CE9cVjLaFZOlVBLssgHVLe55EKlZvN9oH3EM32B6vvBkCinbGFGpJ-6K1h0ctY2iiBOS3g=w1292-h970-no"/>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93" t="34911" r="7633" b="3510"/>
            <a:stretch/>
          </p:blipFill>
          <p:spPr bwMode="auto">
            <a:xfrm>
              <a:off x="1473201" y="1600200"/>
              <a:ext cx="5918886" cy="29532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561447" y="3110101"/>
              <a:ext cx="768832"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11302" y="1601616"/>
              <a:ext cx="144127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ProximiKey</a:t>
              </a:r>
            </a:p>
          </p:txBody>
        </p:sp>
        <p:cxnSp>
          <p:nvCxnSpPr>
            <p:cNvPr id="10" name="Straight Arrow Connector 9"/>
            <p:cNvCxnSpPr/>
            <p:nvPr/>
          </p:nvCxnSpPr>
          <p:spPr>
            <a:xfrm flipV="1">
              <a:off x="1559392" y="2001726"/>
              <a:ext cx="0" cy="110837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Rectangle 10"/>
            <p:cNvSpPr/>
            <p:nvPr/>
          </p:nvSpPr>
          <p:spPr>
            <a:xfrm>
              <a:off x="2418525" y="3110101"/>
              <a:ext cx="2470804"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95552"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Target platform</a:t>
              </a:r>
            </a:p>
          </p:txBody>
        </p:sp>
        <p:sp>
          <p:nvSpPr>
            <p:cNvPr id="13" name="Rectangle 12"/>
            <p:cNvSpPr/>
            <p:nvPr/>
          </p:nvSpPr>
          <p:spPr>
            <a:xfrm>
              <a:off x="4937260" y="3110101"/>
              <a:ext cx="2384119" cy="1366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977575" y="3662492"/>
              <a:ext cx="1441278" cy="707886"/>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Attacker’s platform</a:t>
              </a:r>
            </a:p>
          </p:txBody>
        </p:sp>
        <p:sp>
          <p:nvSpPr>
            <p:cNvPr id="15" name="Rectangle 14"/>
            <p:cNvSpPr/>
            <p:nvPr/>
          </p:nvSpPr>
          <p:spPr>
            <a:xfrm>
              <a:off x="5774805" y="2783881"/>
              <a:ext cx="426104"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5774805"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5143329" y="1601616"/>
              <a:ext cx="2248758" cy="400110"/>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1m Ethernet cable</a:t>
              </a:r>
            </a:p>
          </p:txBody>
        </p:sp>
        <p:sp>
          <p:nvSpPr>
            <p:cNvPr id="18" name="Rectangle 17"/>
            <p:cNvSpPr/>
            <p:nvPr/>
          </p:nvSpPr>
          <p:spPr>
            <a:xfrm>
              <a:off x="3215626" y="2783881"/>
              <a:ext cx="271470" cy="281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3215626" y="2001726"/>
              <a:ext cx="0" cy="102582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040353" y="1601616"/>
              <a:ext cx="2058526" cy="333704"/>
            </a:xfrm>
            <a:prstGeom prst="rect">
              <a:avLst/>
            </a:prstGeom>
            <a:solidFill>
              <a:schemeClr val="bg1">
                <a:lumMod val="85000"/>
              </a:schemeClr>
            </a:solidFill>
            <a:ln w="28575">
              <a:solidFill>
                <a:schemeClr val="tx1"/>
              </a:solidFill>
            </a:ln>
          </p:spPr>
          <p:txBody>
            <a:bodyPr wrap="square" rtlCol="0">
              <a:spAutoFit/>
            </a:bodyPr>
            <a:lstStyle/>
            <a:p>
              <a:pPr algn="ctr"/>
              <a:r>
                <a:rPr lang="en-US" sz="2000" b="1" dirty="0"/>
                <a:t>USB 3.0 interface</a:t>
              </a:r>
            </a:p>
          </p:txBody>
        </p:sp>
      </p:grpSp>
      <p:sp>
        <p:nvSpPr>
          <p:cNvPr id="26" name="Content Placeholder 1">
            <a:extLst>
              <a:ext uri="{FF2B5EF4-FFF2-40B4-BE49-F238E27FC236}">
                <a16:creationId xmlns:a16="http://schemas.microsoft.com/office/drawing/2014/main" id="{C0211D4C-481E-254D-8A57-3DD2D1736D6B}"/>
              </a:ext>
            </a:extLst>
          </p:cNvPr>
          <p:cNvSpPr>
            <a:spLocks noGrp="1"/>
          </p:cNvSpPr>
          <p:nvPr>
            <p:ph idx="1"/>
          </p:nvPr>
        </p:nvSpPr>
        <p:spPr>
          <a:xfrm>
            <a:off x="62386" y="1975960"/>
            <a:ext cx="4861116" cy="4577239"/>
          </a:xfrm>
        </p:spPr>
        <p:txBody>
          <a:bodyPr/>
          <a:lstStyle/>
          <a:p>
            <a:r>
              <a:rPr lang="en-US" dirty="0"/>
              <a:t>Fully implemented</a:t>
            </a:r>
          </a:p>
          <a:p>
            <a:endParaRPr lang="en-US" dirty="0"/>
          </a:p>
          <a:p>
            <a:r>
              <a:rPr lang="en-US" dirty="0"/>
              <a:t>ProximiKey based on </a:t>
            </a:r>
            <a:r>
              <a:rPr lang="en-US" b="1" dirty="0"/>
              <a:t>Cypress EZ-USB FX3</a:t>
            </a:r>
          </a:p>
          <a:p>
            <a:endParaRPr lang="en-US" b="1" dirty="0"/>
          </a:p>
          <a:p>
            <a:r>
              <a:rPr lang="en-US" dirty="0"/>
              <a:t>ProximiTEE API  </a:t>
            </a:r>
          </a:p>
          <a:p>
            <a:endParaRPr lang="en-US" dirty="0"/>
          </a:p>
          <a:p>
            <a:r>
              <a:rPr lang="en-US" dirty="0" err="1"/>
              <a:t>Hotcalls</a:t>
            </a:r>
            <a:r>
              <a:rPr lang="en-US" dirty="0"/>
              <a:t> to avoid OCALLs and ECALLs</a:t>
            </a:r>
          </a:p>
          <a:p>
            <a:pPr lvl="1"/>
            <a:endParaRPr lang="en-US" b="1" dirty="0"/>
          </a:p>
          <a:p>
            <a:pPr marL="0" indent="0">
              <a:buNone/>
            </a:pPr>
            <a:endParaRPr lang="en-US" dirty="0"/>
          </a:p>
        </p:txBody>
      </p:sp>
    </p:spTree>
    <p:custDataLst>
      <p:tags r:id="rId1"/>
    </p:custDataLst>
    <p:extLst>
      <p:ext uri="{BB962C8B-B14F-4D97-AF65-F5344CB8AC3E}">
        <p14:creationId xmlns:p14="http://schemas.microsoft.com/office/powerpoint/2010/main" val="2603328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500"/>
                                        <p:tgtEl>
                                          <p:spTgt spid="2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xEl>
                                              <p:pRg st="6" end="6"/>
                                            </p:txEl>
                                          </p:spTgt>
                                        </p:tgtEl>
                                        <p:attrNameLst>
                                          <p:attrName>style.visibility</p:attrName>
                                        </p:attrNameLst>
                                      </p:cBhvr>
                                      <p:to>
                                        <p:strVal val="visible"/>
                                      </p:to>
                                    </p:set>
                                    <p:animEffect transition="in" filter="fade">
                                      <p:cBhvr>
                                        <p:cTn id="27" dur="500"/>
                                        <p:tgtEl>
                                          <p:spTgt spid="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extLst mod="1"/>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81638E-FFCB-F343-8389-A684698A4101}"/>
              </a:ext>
            </a:extLst>
          </p:cNvPr>
          <p:cNvSpPr>
            <a:spLocks noGrp="1"/>
          </p:cNvSpPr>
          <p:nvPr>
            <p:ph type="dt" sz="half" idx="10"/>
          </p:nvPr>
        </p:nvSpPr>
        <p:spPr/>
        <p:txBody>
          <a:bodyPr/>
          <a:lstStyle/>
          <a:p>
            <a:fld id="{B90CB3C7-7B58-40C3-866D-471A3D865D4F}" type="datetime1">
              <a:rPr lang="en-US" smtClean="0"/>
              <a:t>3/5/2021</a:t>
            </a:fld>
            <a:endParaRPr lang="en-GB" dirty="0"/>
          </a:p>
        </p:txBody>
      </p:sp>
      <p:sp>
        <p:nvSpPr>
          <p:cNvPr id="4" name="Footer Placeholder 3">
            <a:extLst>
              <a:ext uri="{FF2B5EF4-FFF2-40B4-BE49-F238E27FC236}">
                <a16:creationId xmlns:a16="http://schemas.microsoft.com/office/drawing/2014/main" id="{ECA75593-28A1-EB4B-B8B9-076C0A847EA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5E339D1A-B1FB-6648-88E8-04758C49469B}"/>
              </a:ext>
            </a:extLst>
          </p:cNvPr>
          <p:cNvSpPr>
            <a:spLocks noGrp="1"/>
          </p:cNvSpPr>
          <p:nvPr>
            <p:ph type="sldNum" sz="quarter" idx="12"/>
          </p:nvPr>
        </p:nvSpPr>
        <p:spPr/>
        <p:txBody>
          <a:bodyPr/>
          <a:lstStyle/>
          <a:p>
            <a:fld id="{6C6AE60A-B69C-4790-82F7-3882EDF23186}" type="slidenum">
              <a:rPr lang="en-GB" smtClean="0"/>
              <a:t>74</a:t>
            </a:fld>
            <a:endParaRPr lang="en-GB" dirty="0"/>
          </a:p>
        </p:txBody>
      </p:sp>
      <p:sp>
        <p:nvSpPr>
          <p:cNvPr id="6" name="Title 5">
            <a:extLst>
              <a:ext uri="{FF2B5EF4-FFF2-40B4-BE49-F238E27FC236}">
                <a16:creationId xmlns:a16="http://schemas.microsoft.com/office/drawing/2014/main" id="{EDD9E378-AF4E-754C-93B5-F5F5A2B2448E}"/>
              </a:ext>
            </a:extLst>
          </p:cNvPr>
          <p:cNvSpPr>
            <a:spLocks noGrp="1"/>
          </p:cNvSpPr>
          <p:nvPr>
            <p:ph type="title"/>
          </p:nvPr>
        </p:nvSpPr>
        <p:spPr/>
        <p:txBody>
          <a:bodyPr/>
          <a:lstStyle/>
          <a:p>
            <a:r>
              <a:rPr lang="en-US" dirty="0"/>
              <a:t>Main Experimental Result</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4B24DED5-2207-A741-B441-C9E65E627A44}"/>
                  </a:ext>
                </a:extLst>
              </p:cNvPr>
              <p:cNvSpPr>
                <a:spLocks noGrp="1"/>
              </p:cNvSpPr>
              <p:nvPr>
                <p:ph idx="1"/>
              </p:nvPr>
            </p:nvSpPr>
            <p:spPr>
              <a:xfrm>
                <a:off x="338886" y="4648200"/>
                <a:ext cx="11537950" cy="2309127"/>
              </a:xfrm>
            </p:spPr>
            <p:txBody>
              <a:bodyPr/>
              <a:lstStyle/>
              <a:p>
                <a:r>
                  <a:rPr lang="en-US" dirty="0"/>
                  <a:t>Local USB: Spans: </a:t>
                </a:r>
                <a14:m>
                  <m:oMath xmlns:m="http://schemas.openxmlformats.org/officeDocument/2006/math">
                    <m:r>
                      <a:rPr lang="en-US" i="1" dirty="0">
                        <a:latin typeface="Cambria Math" panose="02040503050406030204" pitchFamily="18" charset="0"/>
                      </a:rPr>
                      <m:t>1</m:t>
                    </m:r>
                    <m:r>
                      <a:rPr lang="en-US" b="0" i="1" dirty="0" smtClean="0">
                        <a:latin typeface="Cambria Math" panose="02040503050406030204" pitchFamily="18" charset="0"/>
                      </a:rPr>
                      <m:t>45</m:t>
                    </m:r>
                    <m:r>
                      <a:rPr lang="en-US" i="1" dirty="0" smtClean="0">
                        <a:latin typeface="Cambria Math" panose="02040503050406030204" pitchFamily="18" charset="0"/>
                      </a:rPr>
                      <m:t>−</m:t>
                    </m:r>
                    <m:r>
                      <a:rPr lang="en-US" b="0" i="1" dirty="0" smtClean="0">
                        <a:latin typeface="Cambria Math" panose="02040503050406030204" pitchFamily="18" charset="0"/>
                      </a:rPr>
                      <m:t>250</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r>
                  <a:rPr lang="en-US" dirty="0"/>
                  <a:t>, average: </a:t>
                </a:r>
                <a14:m>
                  <m:oMath xmlns:m="http://schemas.openxmlformats.org/officeDocument/2006/math">
                    <m:r>
                      <a:rPr lang="en-US" b="0" i="1" dirty="0" smtClean="0">
                        <a:latin typeface="Cambria Math" panose="02040503050406030204" pitchFamily="18" charset="0"/>
                      </a:rPr>
                      <m:t>185</m:t>
                    </m:r>
                    <m:r>
                      <a:rPr lang="en-US" b="0" i="1" dirty="0" smtClean="0">
                        <a:latin typeface="Cambria Math" panose="02040503050406030204" pitchFamily="18" charset="0"/>
                      </a:rPr>
                      <m:t>𝜇</m:t>
                    </m:r>
                    <m:r>
                      <a:rPr lang="en-US" b="0" i="1" dirty="0" smtClean="0">
                        <a:latin typeface="Cambria Math" panose="02040503050406030204" pitchFamily="18" charset="0"/>
                      </a:rPr>
                      <m:t>𝑠</m:t>
                    </m:r>
                  </m:oMath>
                </a14:m>
                <a:endParaRPr lang="en-US" b="0" dirty="0"/>
              </a:p>
              <a:p>
                <a:r>
                  <a:rPr lang="en-US" dirty="0"/>
                  <a:t>Ethernet: Spans: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00−750</m:t>
                    </m:r>
                    <m:r>
                      <a:rPr lang="en-US" b="0" i="1" smtClean="0">
                        <a:latin typeface="Cambria Math" panose="02040503050406030204" pitchFamily="18" charset="0"/>
                      </a:rPr>
                      <m:t>𝜇</m:t>
                    </m:r>
                    <m:r>
                      <a:rPr lang="en-US" b="0" i="1" smtClean="0">
                        <a:latin typeface="Cambria Math" panose="02040503050406030204" pitchFamily="18" charset="0"/>
                      </a:rPr>
                      <m:t>𝑠</m:t>
                    </m:r>
                  </m:oMath>
                </a14:m>
                <a:r>
                  <a:rPr lang="en-US" dirty="0"/>
                  <a:t>, average: </a:t>
                </a:r>
                <a14:m>
                  <m:oMath xmlns:m="http://schemas.openxmlformats.org/officeDocument/2006/math">
                    <m:r>
                      <a:rPr lang="en-US" b="0" i="1" smtClean="0">
                        <a:latin typeface="Cambria Math" panose="02040503050406030204" pitchFamily="18" charset="0"/>
                      </a:rPr>
                      <m:t>264</m:t>
                    </m:r>
                    <m:r>
                      <a:rPr lang="en-US" b="0" i="1" smtClean="0">
                        <a:latin typeface="Cambria Math" panose="02040503050406030204" pitchFamily="18" charset="0"/>
                      </a:rPr>
                      <m:t>𝜇</m:t>
                    </m:r>
                    <m:r>
                      <a:rPr lang="en-US" b="0" i="1" smtClean="0">
                        <a:latin typeface="Cambria Math" panose="02040503050406030204" pitchFamily="18" charset="0"/>
                      </a:rPr>
                      <m:t>𝑠</m:t>
                    </m:r>
                  </m:oMath>
                </a14:m>
                <a:endParaRPr lang="en-US" dirty="0"/>
              </a:p>
              <a:p>
                <a:r>
                  <a:rPr lang="en-US" dirty="0"/>
                  <a:t>Samples (</a:t>
                </a:r>
                <a14:m>
                  <m:oMath xmlns:m="http://schemas.openxmlformats.org/officeDocument/2006/math">
                    <m:r>
                      <a:rPr lang="en-US" i="1" dirty="0">
                        <a:latin typeface="Cambria Math" panose="02040503050406030204" pitchFamily="18" charset="0"/>
                      </a:rPr>
                      <m:t>27.8</m:t>
                    </m:r>
                    <m:r>
                      <a:rPr lang="en-US" i="1" dirty="0">
                        <a:latin typeface="Cambria Math" panose="02040503050406030204" pitchFamily="18" charset="0"/>
                      </a:rPr>
                      <m:t>𝑀</m:t>
                    </m:r>
                  </m:oMath>
                </a14:m>
                <a:r>
                  <a:rPr lang="en-US" dirty="0"/>
                  <a:t> normal traces and </a:t>
                </a:r>
                <a14:m>
                  <m:oMath xmlns:m="http://schemas.openxmlformats.org/officeDocument/2006/math">
                    <m:r>
                      <a:rPr lang="en-US" i="1" dirty="0">
                        <a:latin typeface="Cambria Math" panose="02040503050406030204" pitchFamily="18" charset="0"/>
                      </a:rPr>
                      <m:t>15</m:t>
                    </m:r>
                    <m:r>
                      <a:rPr lang="en-US" i="1" dirty="0">
                        <a:latin typeface="Cambria Math" panose="02040503050406030204" pitchFamily="18" charset="0"/>
                      </a:rPr>
                      <m:t>𝑀</m:t>
                    </m:r>
                  </m:oMath>
                </a14:m>
                <a:r>
                  <a:rPr lang="en-US" dirty="0"/>
                  <a:t> simulated attack traces)</a:t>
                </a:r>
              </a:p>
              <a:p>
                <a:r>
                  <a:rPr lang="en-US" dirty="0"/>
                  <a:t>Multiple rounds</a:t>
                </a:r>
              </a:p>
              <a:p>
                <a:endParaRPr lang="en-US" dirty="0"/>
              </a:p>
            </p:txBody>
          </p:sp>
        </mc:Choice>
        <mc:Fallback xmlns="">
          <p:sp>
            <p:nvSpPr>
              <p:cNvPr id="7" name="Content Placeholder 1">
                <a:extLst>
                  <a:ext uri="{FF2B5EF4-FFF2-40B4-BE49-F238E27FC236}">
                    <a16:creationId xmlns:a16="http://schemas.microsoft.com/office/drawing/2014/main" id="{4B24DED5-2207-A741-B441-C9E65E627A44}"/>
                  </a:ext>
                </a:extLst>
              </p:cNvPr>
              <p:cNvSpPr>
                <a:spLocks noGrp="1" noRot="1" noChangeAspect="1" noMove="1" noResize="1" noEditPoints="1" noAdjustHandles="1" noChangeArrowheads="1" noChangeShapeType="1" noTextEdit="1"/>
              </p:cNvSpPr>
              <p:nvPr>
                <p:ph idx="1"/>
              </p:nvPr>
            </p:nvSpPr>
            <p:spPr>
              <a:xfrm>
                <a:off x="338886" y="4648200"/>
                <a:ext cx="11537950" cy="2309127"/>
              </a:xfrm>
              <a:blipFill>
                <a:blip r:embed="rId5"/>
                <a:stretch>
                  <a:fillRect l="-317" t="-3968"/>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1750219" y="1542408"/>
            <a:ext cx="8341784" cy="2622330"/>
          </a:xfrm>
          <a:prstGeom prst="rect">
            <a:avLst/>
          </a:prstGeom>
        </p:spPr>
      </p:pic>
    </p:spTree>
    <p:custDataLst>
      <p:tags r:id="rId1"/>
    </p:custDataLst>
    <p:extLst>
      <p:ext uri="{BB962C8B-B14F-4D97-AF65-F5344CB8AC3E}">
        <p14:creationId xmlns:p14="http://schemas.microsoft.com/office/powerpoint/2010/main" val="1940408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extLst mod="1"/>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0E76ABD-02A5-42A8-A08D-D240B1DEACB3}" type="datetime1">
              <a:rPr lang="en-US" smtClean="0"/>
              <a:t>3/5/2021</a:t>
            </a:fld>
            <a:endParaRPr lang="en-GB" dirty="0"/>
          </a:p>
        </p:txBody>
      </p:sp>
      <p:sp>
        <p:nvSpPr>
          <p:cNvPr id="4" name="Footer Placeholder 3"/>
          <p:cNvSpPr>
            <a:spLocks noGrp="1"/>
          </p:cNvSpPr>
          <p:nvPr>
            <p:ph type="ftr" sz="quarter" idx="11"/>
          </p:nvPr>
        </p:nvSpPr>
        <p:spPr/>
        <p:txBody>
          <a:bodyPr/>
          <a:lstStyle/>
          <a:p>
            <a:r>
              <a:rPr lang="en-GB"/>
              <a:t>Aritra Dhar</a:t>
            </a:r>
            <a:endParaRPr lang="en-GB" dirty="0"/>
          </a:p>
        </p:txBody>
      </p:sp>
      <p:sp>
        <p:nvSpPr>
          <p:cNvPr id="5" name="Slide Number Placeholder 4"/>
          <p:cNvSpPr>
            <a:spLocks noGrp="1"/>
          </p:cNvSpPr>
          <p:nvPr>
            <p:ph type="sldNum" sz="quarter" idx="12"/>
          </p:nvPr>
        </p:nvSpPr>
        <p:spPr/>
        <p:txBody>
          <a:bodyPr/>
          <a:lstStyle/>
          <a:p>
            <a:fld id="{6C6AE60A-B69C-4790-82F7-3882EDF23186}" type="slidenum">
              <a:rPr lang="en-GB" smtClean="0"/>
              <a:t>75</a:t>
            </a:fld>
            <a:endParaRPr lang="en-GB" dirty="0"/>
          </a:p>
        </p:txBody>
      </p:sp>
      <p:sp>
        <p:nvSpPr>
          <p:cNvPr id="6" name="Title 5"/>
          <p:cNvSpPr>
            <a:spLocks noGrp="1"/>
          </p:cNvSpPr>
          <p:nvPr>
            <p:ph type="title"/>
          </p:nvPr>
        </p:nvSpPr>
        <p:spPr/>
        <p:txBody>
          <a:bodyPr/>
          <a:lstStyle/>
          <a:p>
            <a:r>
              <a:rPr lang="en-US" dirty="0"/>
              <a:t>Proximity Verification Result</a:t>
            </a:r>
          </a:p>
        </p:txBody>
      </p:sp>
      <mc:AlternateContent xmlns:mc="http://schemas.openxmlformats.org/markup-compatibility/2006" xmlns:a14="http://schemas.microsoft.com/office/drawing/2010/main">
        <mc:Choice Requires="a14">
          <p:sp>
            <p:nvSpPr>
              <p:cNvPr id="8" name="Rectangle 7"/>
              <p:cNvSpPr/>
              <p:nvPr/>
            </p:nvSpPr>
            <p:spPr>
              <a:xfrm>
                <a:off x="323850" y="5577577"/>
                <a:ext cx="5923160" cy="861070"/>
              </a:xfrm>
              <a:prstGeom prst="rect">
                <a:avLst/>
              </a:prstGeom>
            </p:spPr>
            <p:txBody>
              <a:bodyPr wrap="none">
                <a:spAutoFit/>
              </a:bodyPr>
              <a:lstStyle/>
              <a:p>
                <a:r>
                  <a:rPr lang="en-US" sz="2400" dirty="0"/>
                  <a:t>Robust: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𝑙𝑒𝑔𝑖𝑡</m:t>
                        </m:r>
                      </m:sub>
                    </m:sSub>
                    <m:r>
                      <a:rPr lang="en-US" sz="2400" b="0" i="1" smtClean="0">
                        <a:latin typeface="Cambria Math" panose="02040503050406030204" pitchFamily="18" charset="0"/>
                      </a:rPr>
                      <m:t>=0.999999977</m:t>
                    </m:r>
                  </m:oMath>
                </a14:m>
                <a:endParaRPr lang="en-US" sz="2400" b="0" i="1" dirty="0">
                  <a:latin typeface="Cambria Math" panose="02040503050406030204" pitchFamily="18" charset="0"/>
                </a:endParaRPr>
              </a:p>
              <a:p>
                <a:r>
                  <a:rPr lang="en-US" sz="2400" dirty="0"/>
                  <a:t>Secure: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b="0" i="1" smtClean="0">
                            <a:latin typeface="Cambria Math" panose="02040503050406030204" pitchFamily="18" charset="0"/>
                          </a:rPr>
                          <m:t>𝑎𝑑𝑣</m:t>
                        </m:r>
                      </m:sub>
                    </m:sSub>
                    <m:r>
                      <a:rPr lang="en-US" sz="2400" b="0" i="1" smtClean="0">
                        <a:latin typeface="Cambria Math" panose="02040503050406030204" pitchFamily="18" charset="0"/>
                      </a:rPr>
                      <m:t>=3.55×</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−34</m:t>
                        </m:r>
                      </m:sup>
                    </m:sSup>
                  </m:oMath>
                </a14:m>
                <a:r>
                  <a:rPr lang="en-US" sz="2400" dirty="0"/>
                  <a:t> for 50 rounds</a:t>
                </a:r>
              </a:p>
            </p:txBody>
          </p:sp>
        </mc:Choice>
        <mc:Fallback xmlns="">
          <p:sp>
            <p:nvSpPr>
              <p:cNvPr id="8" name="Rectangle 7"/>
              <p:cNvSpPr>
                <a:spLocks noRot="1" noChangeAspect="1" noMove="1" noResize="1" noEditPoints="1" noAdjustHandles="1" noChangeArrowheads="1" noChangeShapeType="1" noTextEdit="1"/>
              </p:cNvSpPr>
              <p:nvPr/>
            </p:nvSpPr>
            <p:spPr>
              <a:xfrm>
                <a:off x="323850" y="5577577"/>
                <a:ext cx="5923160" cy="861070"/>
              </a:xfrm>
              <a:prstGeom prst="rect">
                <a:avLst/>
              </a:prstGeom>
              <a:blipFill>
                <a:blip r:embed="rId6"/>
                <a:stretch>
                  <a:fillRect l="-1543" t="-5674" r="-720" b="-16312"/>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1055491" y="1828800"/>
            <a:ext cx="9861020" cy="3124200"/>
          </a:xfrm>
          <a:prstGeom prst="rect">
            <a:avLst/>
          </a:prstGeom>
        </p:spPr>
      </p:pic>
    </p:spTree>
    <p:custDataLst>
      <p:tags r:id="rId1"/>
    </p:custDataLst>
    <p:extLst>
      <p:ext uri="{BB962C8B-B14F-4D97-AF65-F5344CB8AC3E}">
        <p14:creationId xmlns:p14="http://schemas.microsoft.com/office/powerpoint/2010/main" val="2167255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extLst mod="1"/>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19C4E10-C2F5-404B-AF9D-78314A243FF1}" type="datetime1">
              <a:rPr lang="en-US" smtClean="0"/>
              <a:t>3/5/2021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76</a:t>
            </a:fld>
            <a:endParaRPr lang="en-GB" dirty="0"/>
          </a:p>
        </p:txBody>
      </p:sp>
      <p:sp>
        <p:nvSpPr>
          <p:cNvPr id="10" name="Titel 9"/>
          <p:cNvSpPr>
            <a:spLocks noGrp="1"/>
          </p:cNvSpPr>
          <p:nvPr>
            <p:ph type="title"/>
          </p:nvPr>
        </p:nvSpPr>
        <p:spPr/>
        <p:txBody>
          <a:bodyPr/>
          <a:lstStyle/>
          <a:p>
            <a:r>
              <a:rPr lang="en-GB" dirty="0"/>
              <a:t>Potential Use case: Trusted IO with Enclaves in Data Centre</a:t>
            </a:r>
          </a:p>
        </p:txBody>
      </p:sp>
      <p:grpSp>
        <p:nvGrpSpPr>
          <p:cNvPr id="8" name="Group 7"/>
          <p:cNvGrpSpPr/>
          <p:nvPr/>
        </p:nvGrpSpPr>
        <p:grpSpPr>
          <a:xfrm>
            <a:off x="4987727" y="3220373"/>
            <a:ext cx="1524989" cy="1462837"/>
            <a:chOff x="3901159" y="782682"/>
            <a:chExt cx="840810" cy="806542"/>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4698" b="14877"/>
            <a:stretch/>
          </p:blipFill>
          <p:spPr>
            <a:xfrm>
              <a:off x="3901159" y="782682"/>
              <a:ext cx="840810" cy="592149"/>
            </a:xfrm>
            <a:prstGeom prst="rect">
              <a:avLst/>
            </a:prstGeom>
          </p:spPr>
        </p:pic>
        <p:sp>
          <p:nvSpPr>
            <p:cNvPr id="11" name="Rectangle 10"/>
            <p:cNvSpPr/>
            <p:nvPr/>
          </p:nvSpPr>
          <p:spPr>
            <a:xfrm>
              <a:off x="3950694" y="1368621"/>
              <a:ext cx="741740" cy="220603"/>
            </a:xfrm>
            <a:prstGeom prst="rect">
              <a:avLst/>
            </a:prstGeom>
          </p:spPr>
          <p:txBody>
            <a:bodyPr wrap="none">
              <a:spAutoFit/>
            </a:bodyPr>
            <a:lstStyle/>
            <a:p>
              <a:r>
                <a:rPr lang="en-US" sz="2000" dirty="0"/>
                <a:t>User’s PC</a:t>
              </a:r>
            </a:p>
          </p:txBody>
        </p:sp>
      </p:grpSp>
      <p:grpSp>
        <p:nvGrpSpPr>
          <p:cNvPr id="12" name="Group 11"/>
          <p:cNvGrpSpPr/>
          <p:nvPr/>
        </p:nvGrpSpPr>
        <p:grpSpPr>
          <a:xfrm>
            <a:off x="6999712" y="3205767"/>
            <a:ext cx="1843624" cy="1496840"/>
            <a:chOff x="5010477" y="774629"/>
            <a:chExt cx="1016491" cy="825290"/>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t="4751" b="4805"/>
            <a:stretch/>
          </p:blipFill>
          <p:spPr>
            <a:xfrm>
              <a:off x="5171907" y="774629"/>
              <a:ext cx="675275" cy="610752"/>
            </a:xfrm>
            <a:prstGeom prst="rect">
              <a:avLst/>
            </a:prstGeom>
          </p:spPr>
        </p:pic>
        <p:sp>
          <p:nvSpPr>
            <p:cNvPr id="14" name="Rectangle 13"/>
            <p:cNvSpPr/>
            <p:nvPr/>
          </p:nvSpPr>
          <p:spPr>
            <a:xfrm>
              <a:off x="5010477" y="1379316"/>
              <a:ext cx="1016491" cy="220603"/>
            </a:xfrm>
            <a:prstGeom prst="rect">
              <a:avLst/>
            </a:prstGeom>
          </p:spPr>
          <p:txBody>
            <a:bodyPr wrap="square">
              <a:spAutoFit/>
            </a:bodyPr>
            <a:lstStyle/>
            <a:p>
              <a:pPr algn="ctr"/>
              <a:r>
                <a:rPr lang="en-US" sz="2000" dirty="0"/>
                <a:t>Data center</a:t>
              </a:r>
            </a:p>
          </p:txBody>
        </p:sp>
      </p:grpSp>
      <p:cxnSp>
        <p:nvCxnSpPr>
          <p:cNvPr id="19" name="Straight Arrow Connector 18"/>
          <p:cNvCxnSpPr/>
          <p:nvPr/>
        </p:nvCxnSpPr>
        <p:spPr>
          <a:xfrm>
            <a:off x="7921525" y="2456553"/>
            <a:ext cx="0" cy="7552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7739586" y="1704275"/>
            <a:ext cx="464367" cy="944466"/>
          </a:xfrm>
          <a:prstGeom prst="rect">
            <a:avLst/>
          </a:prstGeom>
        </p:spPr>
      </p:pic>
      <p:grpSp>
        <p:nvGrpSpPr>
          <p:cNvPr id="21" name="Group 20"/>
          <p:cNvGrpSpPr/>
          <p:nvPr/>
        </p:nvGrpSpPr>
        <p:grpSpPr>
          <a:xfrm>
            <a:off x="4045043" y="3313629"/>
            <a:ext cx="1241025" cy="836720"/>
            <a:chOff x="3600426" y="2900015"/>
            <a:chExt cx="684245" cy="461330"/>
          </a:xfrm>
        </p:grpSpPr>
        <p:sp>
          <p:nvSpPr>
            <p:cNvPr id="22" name="Left-Right Arrow 21"/>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3" name="Rectangle 22"/>
            <p:cNvSpPr/>
            <p:nvPr/>
          </p:nvSpPr>
          <p:spPr>
            <a:xfrm>
              <a:off x="3795800" y="3020379"/>
              <a:ext cx="289187" cy="220603"/>
            </a:xfrm>
            <a:prstGeom prst="rect">
              <a:avLst/>
            </a:prstGeom>
          </p:spPr>
          <p:txBody>
            <a:bodyPr wrap="none">
              <a:spAutoFit/>
            </a:bodyPr>
            <a:lstStyle/>
            <a:p>
              <a:r>
                <a:rPr lang="en-US" sz="2000" dirty="0"/>
                <a:t>I/O</a:t>
              </a:r>
            </a:p>
          </p:txBody>
        </p:sp>
      </p:grpSp>
      <p:grpSp>
        <p:nvGrpSpPr>
          <p:cNvPr id="24" name="Group 23"/>
          <p:cNvGrpSpPr/>
          <p:nvPr/>
        </p:nvGrpSpPr>
        <p:grpSpPr>
          <a:xfrm>
            <a:off x="6257227" y="3339237"/>
            <a:ext cx="1241025" cy="836721"/>
            <a:chOff x="3600426" y="2900015"/>
            <a:chExt cx="684245" cy="461330"/>
          </a:xfrm>
        </p:grpSpPr>
        <p:sp>
          <p:nvSpPr>
            <p:cNvPr id="25" name="Left-Right Arrow 24"/>
            <p:cNvSpPr/>
            <p:nvPr/>
          </p:nvSpPr>
          <p:spPr>
            <a:xfrm>
              <a:off x="3600426" y="2900015"/>
              <a:ext cx="684245" cy="461330"/>
            </a:xfrm>
            <a:prstGeom prst="leftRightArrow">
              <a:avLst>
                <a:gd name="adj1" fmla="val 50000"/>
                <a:gd name="adj2" fmla="val 37865"/>
              </a:avLst>
            </a:prstGeom>
            <a:solidFill>
              <a:srgbClr val="E2F0D9"/>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a:p>
          </p:txBody>
        </p:sp>
        <p:sp>
          <p:nvSpPr>
            <p:cNvPr id="26" name="Rectangle 25"/>
            <p:cNvSpPr/>
            <p:nvPr/>
          </p:nvSpPr>
          <p:spPr>
            <a:xfrm>
              <a:off x="3797954" y="3020299"/>
              <a:ext cx="289187" cy="220603"/>
            </a:xfrm>
            <a:prstGeom prst="rect">
              <a:avLst/>
            </a:prstGeom>
          </p:spPr>
          <p:txBody>
            <a:bodyPr wrap="none">
              <a:spAutoFit/>
            </a:bodyPr>
            <a:lstStyle/>
            <a:p>
              <a:r>
                <a:rPr lang="en-US" sz="2000" dirty="0"/>
                <a:t>I/O</a:t>
              </a:r>
            </a:p>
          </p:txBody>
        </p:sp>
      </p:grpSp>
      <p:grpSp>
        <p:nvGrpSpPr>
          <p:cNvPr id="2" name="Group 1"/>
          <p:cNvGrpSpPr/>
          <p:nvPr/>
        </p:nvGrpSpPr>
        <p:grpSpPr>
          <a:xfrm>
            <a:off x="3035835" y="2931328"/>
            <a:ext cx="1295095" cy="1771280"/>
            <a:chOff x="3035835" y="2931328"/>
            <a:chExt cx="1295095" cy="1771280"/>
          </a:xfrm>
        </p:grpSpPr>
        <p:sp>
          <p:nvSpPr>
            <p:cNvPr id="17" name="Rectangle 16"/>
            <p:cNvSpPr/>
            <p:nvPr/>
          </p:nvSpPr>
          <p:spPr>
            <a:xfrm>
              <a:off x="3354442" y="4302497"/>
              <a:ext cx="726482" cy="400111"/>
            </a:xfrm>
            <a:prstGeom prst="rect">
              <a:avLst/>
            </a:prstGeom>
          </p:spPr>
          <p:txBody>
            <a:bodyPr wrap="none">
              <a:spAutoFit/>
            </a:bodyPr>
            <a:lstStyle/>
            <a:p>
              <a:r>
                <a:rPr lang="en-US" sz="2000" dirty="0"/>
                <a:t>User</a:t>
              </a:r>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5835" y="2931328"/>
              <a:ext cx="1295095" cy="1295095"/>
            </a:xfrm>
            <a:prstGeom prst="rect">
              <a:avLst/>
            </a:prstGeom>
          </p:spPr>
        </p:pic>
      </p:grpSp>
    </p:spTree>
    <p:custDataLst>
      <p:tags r:id="rId1"/>
    </p:custDataLst>
    <p:extLst>
      <p:ext uri="{BB962C8B-B14F-4D97-AF65-F5344CB8AC3E}">
        <p14:creationId xmlns:p14="http://schemas.microsoft.com/office/powerpoint/2010/main" val="1321564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3FA45A20-0B50-4416-8B73-18332851C7CE}" type="datetime1">
              <a:rPr lang="en-US" smtClean="0"/>
              <a:t>3/5/2021</a:t>
            </a:fld>
            <a:endParaRPr lang="en-GB" dirty="0"/>
          </a:p>
        </p:txBody>
      </p:sp>
      <p:sp>
        <p:nvSpPr>
          <p:cNvPr id="4" name="Fußzeilenplatzhalter 3"/>
          <p:cNvSpPr>
            <a:spLocks noGrp="1"/>
          </p:cNvSpPr>
          <p:nvPr>
            <p:ph type="ftr" sz="quarter" idx="11"/>
          </p:nvPr>
        </p:nvSpPr>
        <p:spPr/>
        <p:txBody>
          <a:bodyPr/>
          <a:lstStyle/>
          <a:p>
            <a:r>
              <a:rPr lang="en-GB"/>
              <a:t>Aritra Dhar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77</a:t>
            </a:fld>
            <a:endParaRPr lang="en-GB" dirty="0"/>
          </a:p>
        </p:txBody>
      </p:sp>
      <p:sp>
        <p:nvSpPr>
          <p:cNvPr id="10" name="Titel 9"/>
          <p:cNvSpPr>
            <a:spLocks noGrp="1"/>
          </p:cNvSpPr>
          <p:nvPr>
            <p:ph type="title"/>
          </p:nvPr>
        </p:nvSpPr>
        <p:spPr/>
        <p:txBody>
          <a:bodyPr/>
          <a:lstStyle/>
          <a:p>
            <a:r>
              <a:rPr lang="en-GB" dirty="0"/>
              <a:t>Potential Use case: Setup of Permissioned Blockchain</a:t>
            </a:r>
          </a:p>
        </p:txBody>
      </p:sp>
      <p:cxnSp>
        <p:nvCxnSpPr>
          <p:cNvPr id="8" name="Curved Connector 7"/>
          <p:cNvCxnSpPr>
            <a:stCxn id="22" idx="0"/>
            <a:endCxn id="16" idx="1"/>
          </p:cNvCxnSpPr>
          <p:nvPr/>
        </p:nvCxnSpPr>
        <p:spPr>
          <a:xfrm rot="5400000" flipH="1" flipV="1">
            <a:off x="3912761" y="2959969"/>
            <a:ext cx="1548838" cy="1261210"/>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9" name="Curved Connector 8"/>
          <p:cNvCxnSpPr>
            <a:stCxn id="19" idx="0"/>
            <a:endCxn id="16" idx="3"/>
          </p:cNvCxnSpPr>
          <p:nvPr/>
        </p:nvCxnSpPr>
        <p:spPr>
          <a:xfrm rot="16200000" flipV="1">
            <a:off x="6608560" y="2836134"/>
            <a:ext cx="1492959" cy="1453001"/>
          </a:xfrm>
          <a:prstGeom prst="curvedConnector2">
            <a:avLst/>
          </a:prstGeom>
          <a:noFill/>
          <a:ln w="19050" cap="flat" cmpd="sng" algn="ctr">
            <a:solidFill>
              <a:sysClr val="windowText" lastClr="000000"/>
            </a:solidFill>
            <a:prstDash val="solid"/>
            <a:miter lim="800000"/>
            <a:headEnd type="triangle" w="med" len="med"/>
            <a:tailEnd type="triangle" w="med" len="med"/>
          </a:ln>
          <a:effectLst/>
        </p:spPr>
      </p:cxnSp>
      <p:cxnSp>
        <p:nvCxnSpPr>
          <p:cNvPr id="11" name="Curved Connector 10"/>
          <p:cNvCxnSpPr>
            <a:stCxn id="20" idx="2"/>
            <a:endCxn id="23" idx="2"/>
          </p:cNvCxnSpPr>
          <p:nvPr/>
        </p:nvCxnSpPr>
        <p:spPr>
          <a:xfrm rot="5400000">
            <a:off x="5905971" y="3581838"/>
            <a:ext cx="52796" cy="4256806"/>
          </a:xfrm>
          <a:prstGeom prst="curvedConnector3">
            <a:avLst>
              <a:gd name="adj1" fmla="val 1233137"/>
            </a:avLst>
          </a:prstGeom>
          <a:noFill/>
          <a:ln w="19050" cap="flat" cmpd="sng" algn="ctr">
            <a:solidFill>
              <a:sysClr val="windowText" lastClr="000000"/>
            </a:solidFill>
            <a:prstDash val="solid"/>
            <a:miter lim="800000"/>
            <a:headEnd type="triangle" w="med" len="med"/>
            <a:tailEnd type="triangle" w="med" len="med"/>
          </a:ln>
          <a:effectLst/>
        </p:spPr>
      </p:cxnSp>
      <p:grpSp>
        <p:nvGrpSpPr>
          <p:cNvPr id="12" name="Group 11"/>
          <p:cNvGrpSpPr/>
          <p:nvPr/>
        </p:nvGrpSpPr>
        <p:grpSpPr>
          <a:xfrm>
            <a:off x="5385504" y="4505800"/>
            <a:ext cx="1175322" cy="1125420"/>
            <a:chOff x="4980374" y="3471841"/>
            <a:chExt cx="773566" cy="740722"/>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t="8061" b="8340"/>
            <a:stretch/>
          </p:blipFill>
          <p:spPr>
            <a:xfrm>
              <a:off x="5051661" y="3471841"/>
              <a:ext cx="601684" cy="503000"/>
            </a:xfrm>
            <a:prstGeom prst="rect">
              <a:avLst/>
            </a:prstGeom>
          </p:spPr>
        </p:pic>
        <p:sp>
          <p:nvSpPr>
            <p:cNvPr id="14" name="Rectangle 13"/>
            <p:cNvSpPr/>
            <p:nvPr/>
          </p:nvSpPr>
          <p:spPr>
            <a:xfrm>
              <a:off x="4980374" y="3949221"/>
              <a:ext cx="773566" cy="263342"/>
            </a:xfrm>
            <a:prstGeom prst="rect">
              <a:avLst/>
            </a:prstGeom>
          </p:spPr>
          <p:txBody>
            <a:bodyPr wrap="none">
              <a:spAutoFit/>
            </a:bodyPr>
            <a:lstStyle/>
            <a:p>
              <a:r>
                <a:rPr lang="en-US" sz="2000" dirty="0">
                  <a:solidFill>
                    <a:prstClr val="black"/>
                  </a:solidFill>
                  <a:latin typeface="Calibri" panose="020F0502020204030204"/>
                </a:rPr>
                <a:t>Authority</a:t>
              </a:r>
            </a:p>
          </p:txBody>
        </p:sp>
      </p:grpSp>
      <p:grpSp>
        <p:nvGrpSpPr>
          <p:cNvPr id="15" name="Group 14"/>
          <p:cNvGrpSpPr/>
          <p:nvPr/>
        </p:nvGrpSpPr>
        <p:grpSpPr>
          <a:xfrm>
            <a:off x="4895962" y="2337313"/>
            <a:ext cx="2109873" cy="1279809"/>
            <a:chOff x="7337300" y="144306"/>
            <a:chExt cx="1388663" cy="842337"/>
          </a:xfrm>
        </p:grpSpPr>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17" name="Rectangle 16"/>
            <p:cNvSpPr/>
            <p:nvPr/>
          </p:nvSpPr>
          <p:spPr>
            <a:xfrm>
              <a:off x="7337300" y="723301"/>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18" name="Group 17"/>
          <p:cNvGrpSpPr/>
          <p:nvPr/>
        </p:nvGrpSpPr>
        <p:grpSpPr>
          <a:xfrm>
            <a:off x="7005835" y="4309114"/>
            <a:ext cx="2109873" cy="1374729"/>
            <a:chOff x="7338285" y="144306"/>
            <a:chExt cx="1388663" cy="904811"/>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0" name="Rectangle 19"/>
            <p:cNvSpPr/>
            <p:nvPr/>
          </p:nvSpPr>
          <p:spPr>
            <a:xfrm>
              <a:off x="7338285" y="785775"/>
              <a:ext cx="1388663" cy="263342"/>
            </a:xfrm>
            <a:prstGeom prst="rect">
              <a:avLst/>
            </a:prstGeom>
          </p:spPr>
          <p:txBody>
            <a:bodyPr wrap="none">
              <a:spAutoFit/>
            </a:bodyPr>
            <a:lstStyle/>
            <a:p>
              <a:r>
                <a:rPr lang="en-US" sz="2000" dirty="0"/>
                <a:t>Consensus node</a:t>
              </a:r>
              <a:endParaRPr lang="en-US" sz="2400" dirty="0">
                <a:solidFill>
                  <a:prstClr val="black"/>
                </a:solidFill>
                <a:latin typeface="Calibri" panose="020F0502020204030204"/>
              </a:endParaRPr>
            </a:p>
          </p:txBody>
        </p:sp>
      </p:grpSp>
      <p:grpSp>
        <p:nvGrpSpPr>
          <p:cNvPr id="21" name="Group 20"/>
          <p:cNvGrpSpPr/>
          <p:nvPr/>
        </p:nvGrpSpPr>
        <p:grpSpPr>
          <a:xfrm>
            <a:off x="2846011" y="4364993"/>
            <a:ext cx="1915909" cy="1371646"/>
            <a:chOff x="7249524" y="144306"/>
            <a:chExt cx="1261000" cy="902782"/>
          </a:xfrm>
        </p:grpSpPr>
        <p:pic>
          <p:nvPicPr>
            <p:cNvPr id="22" name="Picture 21"/>
            <p:cNvPicPr>
              <a:picLocks noChangeAspect="1"/>
            </p:cNvPicPr>
            <p:nvPr/>
          </p:nvPicPr>
          <p:blipFill rotWithShape="1">
            <a:blip r:embed="rId4" cstate="print">
              <a:extLst>
                <a:ext uri="{28A0092B-C50C-407E-A947-70E740481C1C}">
                  <a14:useLocalDpi xmlns:a14="http://schemas.microsoft.com/office/drawing/2010/main" val="0"/>
                </a:ext>
              </a:extLst>
            </a:blip>
            <a:srcRect l="1487" t="16443" r="6804" b="16551"/>
            <a:stretch/>
          </p:blipFill>
          <p:spPr>
            <a:xfrm>
              <a:off x="7614933" y="144306"/>
              <a:ext cx="862703" cy="630323"/>
            </a:xfrm>
            <a:prstGeom prst="rect">
              <a:avLst/>
            </a:prstGeom>
          </p:spPr>
        </p:pic>
        <p:sp>
          <p:nvSpPr>
            <p:cNvPr id="23" name="Rectangle 22"/>
            <p:cNvSpPr/>
            <p:nvPr/>
          </p:nvSpPr>
          <p:spPr>
            <a:xfrm>
              <a:off x="7249524" y="804003"/>
              <a:ext cx="1261000" cy="243085"/>
            </a:xfrm>
            <a:prstGeom prst="rect">
              <a:avLst/>
            </a:prstGeom>
          </p:spPr>
          <p:txBody>
            <a:bodyPr wrap="none">
              <a:spAutoFit/>
            </a:bodyPr>
            <a:lstStyle/>
            <a:p>
              <a:r>
                <a:rPr lang="en-US" dirty="0"/>
                <a:t>Consensus node</a:t>
              </a:r>
              <a:endParaRPr lang="en-US" sz="2000" dirty="0">
                <a:solidFill>
                  <a:prstClr val="black"/>
                </a:solidFill>
                <a:latin typeface="Calibri" panose="020F0502020204030204"/>
              </a:endParaRPr>
            </a:p>
          </p:txBody>
        </p:sp>
      </p:grpSp>
      <p:grpSp>
        <p:nvGrpSpPr>
          <p:cNvPr id="24" name="Group 23"/>
          <p:cNvGrpSpPr/>
          <p:nvPr/>
        </p:nvGrpSpPr>
        <p:grpSpPr>
          <a:xfrm>
            <a:off x="6425401" y="4440596"/>
            <a:ext cx="1281741" cy="756080"/>
            <a:chOff x="1300066" y="2861388"/>
            <a:chExt cx="941300" cy="497632"/>
          </a:xfrm>
        </p:grpSpPr>
        <p:sp>
          <p:nvSpPr>
            <p:cNvPr id="25" name="Right Arrow 24"/>
            <p:cNvSpPr/>
            <p:nvPr/>
          </p:nvSpPr>
          <p:spPr>
            <a:xfrm>
              <a:off x="1300066" y="2861388"/>
              <a:ext cx="941300"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1300066" y="2979711"/>
              <a:ext cx="781918"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grpSp>
        <p:nvGrpSpPr>
          <p:cNvPr id="27" name="Group 26"/>
          <p:cNvGrpSpPr/>
          <p:nvPr/>
        </p:nvGrpSpPr>
        <p:grpSpPr>
          <a:xfrm flipH="1">
            <a:off x="4180111" y="4468942"/>
            <a:ext cx="1322356" cy="756080"/>
            <a:chOff x="1297121" y="2861388"/>
            <a:chExt cx="898709" cy="497632"/>
          </a:xfrm>
        </p:grpSpPr>
        <p:sp>
          <p:nvSpPr>
            <p:cNvPr id="28" name="Right Arrow 27"/>
            <p:cNvSpPr/>
            <p:nvPr/>
          </p:nvSpPr>
          <p:spPr>
            <a:xfrm>
              <a:off x="1324415" y="2861388"/>
              <a:ext cx="871415" cy="497632"/>
            </a:xfrm>
            <a:prstGeom prst="rightArrow">
              <a:avLst>
                <a:gd name="adj1" fmla="val 50000"/>
                <a:gd name="adj2" fmla="val 56250"/>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1297121" y="2976308"/>
              <a:ext cx="723609" cy="26334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panose="020F0502020204030204"/>
                </a:rPr>
                <a:t>Verifiers</a:t>
              </a:r>
            </a:p>
          </p:txBody>
        </p:sp>
      </p:gr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5606573" y="1658079"/>
            <a:ext cx="268305" cy="545698"/>
          </a:xfrm>
          <a:prstGeom prst="rect">
            <a:avLst/>
          </a:prstGeom>
        </p:spPr>
      </p:pic>
      <p:cxnSp>
        <p:nvCxnSpPr>
          <p:cNvPr id="31" name="Straight Arrow Connector 30"/>
          <p:cNvCxnSpPr/>
          <p:nvPr/>
        </p:nvCxnSpPr>
        <p:spPr>
          <a:xfrm>
            <a:off x="5650460" y="2183481"/>
            <a:ext cx="0" cy="35986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8326381" y="3128155"/>
            <a:ext cx="268305" cy="545698"/>
          </a:xfrm>
          <a:prstGeom prst="rect">
            <a:avLst/>
          </a:prstGeom>
        </p:spPr>
      </p:pic>
      <p:cxnSp>
        <p:nvCxnSpPr>
          <p:cNvPr id="33" name="Straight Arrow Connector 32"/>
          <p:cNvCxnSpPr/>
          <p:nvPr/>
        </p:nvCxnSpPr>
        <p:spPr>
          <a:xfrm>
            <a:off x="8371962" y="3687451"/>
            <a:ext cx="0" cy="610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4" name="Picture 33"/>
          <p:cNvPicPr>
            <a:picLocks noChangeAspect="1"/>
          </p:cNvPicPr>
          <p:nvPr/>
        </p:nvPicPr>
        <p:blipFill rotWithShape="1">
          <a:blip r:embed="rId5" cstate="print">
            <a:extLst>
              <a:ext uri="{28A0092B-C50C-407E-A947-70E740481C1C}">
                <a14:useLocalDpi xmlns:a14="http://schemas.microsoft.com/office/drawing/2010/main" val="0"/>
              </a:ext>
            </a:extLst>
          </a:blip>
          <a:srcRect l="25696" r="25137"/>
          <a:stretch/>
        </p:blipFill>
        <p:spPr>
          <a:xfrm rot="1800000">
            <a:off x="3669811" y="3128155"/>
            <a:ext cx="268305" cy="545698"/>
          </a:xfrm>
          <a:prstGeom prst="rect">
            <a:avLst/>
          </a:prstGeom>
        </p:spPr>
      </p:pic>
      <p:cxnSp>
        <p:nvCxnSpPr>
          <p:cNvPr id="35" name="Straight Arrow Connector 34"/>
          <p:cNvCxnSpPr/>
          <p:nvPr/>
        </p:nvCxnSpPr>
        <p:spPr>
          <a:xfrm>
            <a:off x="3722063" y="3818842"/>
            <a:ext cx="0" cy="7531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ight Arrow 35"/>
          <p:cNvSpPr/>
          <p:nvPr/>
        </p:nvSpPr>
        <p:spPr>
          <a:xfrm rot="16200000">
            <a:off x="5697802" y="3999973"/>
            <a:ext cx="402728" cy="497413"/>
          </a:xfrm>
          <a:prstGeom prst="rightArrow">
            <a:avLst>
              <a:gd name="adj1" fmla="val 50000"/>
              <a:gd name="adj2" fmla="val 39823"/>
            </a:avLst>
          </a:prstGeom>
          <a:solidFill>
            <a:srgbClr val="70AD47">
              <a:lumMod val="20000"/>
              <a:lumOff val="80000"/>
            </a:srgbClr>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074101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par>
                                <p:cTn id="28" presetID="22" presetClass="entr" presetSubtype="1"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par>
                                <p:cTn id="31" presetID="22" presetClass="entr" presetSubtype="1"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right)">
                                      <p:cBhvr>
                                        <p:cTn id="49" dur="500"/>
                                        <p:tgtEl>
                                          <p:spTgt spid="2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8"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mod="1"/>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78</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598194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sp>
        <p:nvSpPr>
          <p:cNvPr id="33" name="TextBox 32">
            <a:extLst>
              <a:ext uri="{FF2B5EF4-FFF2-40B4-BE49-F238E27FC236}">
                <a16:creationId xmlns:a16="http://schemas.microsoft.com/office/drawing/2014/main" id="{C60EA591-8D6C-4898-9CC7-97DE6043B6E8}"/>
              </a:ext>
            </a:extLst>
          </p:cNvPr>
          <p:cNvSpPr txBox="1"/>
          <p:nvPr/>
        </p:nvSpPr>
        <p:spPr>
          <a:xfrm>
            <a:off x="5122503" y="5148477"/>
            <a:ext cx="2286000" cy="338554"/>
          </a:xfrm>
          <a:prstGeom prst="rect">
            <a:avLst/>
          </a:prstGeom>
          <a:noFill/>
        </p:spPr>
        <p:txBody>
          <a:bodyPr wrap="square" rtlCol="0">
            <a:spAutoFit/>
          </a:bodyPr>
          <a:lstStyle/>
          <a:p>
            <a:pPr algn="ctr"/>
            <a:r>
              <a:rPr lang="en-US" sz="1600" dirty="0"/>
              <a:t>Identity of the platform</a:t>
            </a:r>
          </a:p>
        </p:txBody>
      </p:sp>
    </p:spTree>
    <p:extLst>
      <p:ext uri="{BB962C8B-B14F-4D97-AF65-F5344CB8AC3E}">
        <p14:creationId xmlns:p14="http://schemas.microsoft.com/office/powerpoint/2010/main" val="107776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586899-7BCC-4F18-8031-45D7FBCFAD90}"/>
              </a:ext>
            </a:extLst>
          </p:cNvPr>
          <p:cNvSpPr>
            <a:spLocks noGrp="1"/>
          </p:cNvSpPr>
          <p:nvPr>
            <p:ph type="dt" sz="half" idx="10"/>
          </p:nvPr>
        </p:nvSpPr>
        <p:spPr/>
        <p:txBody>
          <a:bodyPr/>
          <a:lstStyle/>
          <a:p>
            <a:fld id="{92038C5B-D355-4D3B-98C2-71A7ABAFE578}" type="datetime1">
              <a:rPr lang="en-US" smtClean="0"/>
              <a:t>3/5/2021</a:t>
            </a:fld>
            <a:endParaRPr lang="en-GB" dirty="0"/>
          </a:p>
        </p:txBody>
      </p:sp>
      <p:sp>
        <p:nvSpPr>
          <p:cNvPr id="4" name="Footer Placeholder 3">
            <a:extLst>
              <a:ext uri="{FF2B5EF4-FFF2-40B4-BE49-F238E27FC236}">
                <a16:creationId xmlns:a16="http://schemas.microsoft.com/office/drawing/2014/main" id="{CB41E578-F95F-4209-AB65-AC2E1D7587A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A1B3201-F7CA-4D96-B177-BC8742397649}"/>
              </a:ext>
            </a:extLst>
          </p:cNvPr>
          <p:cNvSpPr>
            <a:spLocks noGrp="1"/>
          </p:cNvSpPr>
          <p:nvPr>
            <p:ph type="sldNum" sz="quarter" idx="12"/>
          </p:nvPr>
        </p:nvSpPr>
        <p:spPr/>
        <p:txBody>
          <a:bodyPr/>
          <a:lstStyle/>
          <a:p>
            <a:fld id="{6C6AE60A-B69C-4790-82F7-3882EDF23186}" type="slidenum">
              <a:rPr lang="en-GB" smtClean="0"/>
              <a:t>79</a:t>
            </a:fld>
            <a:endParaRPr lang="en-GB"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B3B2537-A53D-4C05-9CB2-B2FB28E16639}"/>
                  </a:ext>
                </a:extLst>
              </p:cNvPr>
              <p:cNvSpPr>
                <a:spLocks noGrp="1"/>
              </p:cNvSpPr>
              <p:nvPr>
                <p:ph type="title"/>
              </p:nvPr>
            </p:nvSpPr>
            <p:spPr>
              <a:xfrm>
                <a:off x="323850" y="620714"/>
                <a:ext cx="11537950" cy="972000"/>
              </a:xfrm>
            </p:spPr>
            <p:txBody>
              <a:bodyPr/>
              <a:lstStyle/>
              <a:p>
                <a:r>
                  <a:rPr lang="en-GB" dirty="0"/>
                  <a:t>ProtectIOn </a:t>
                </a:r>
                <a14:m>
                  <m:oMath xmlns:m="http://schemas.openxmlformats.org/officeDocument/2006/math">
                    <m:r>
                      <a:rPr lang="en-US" b="1" i="1" smtClean="0">
                        <a:latin typeface="Cambria Math" panose="02040503050406030204" pitchFamily="18" charset="0"/>
                      </a:rPr>
                      <m:t>→ </m:t>
                    </m:r>
                  </m:oMath>
                </a14:m>
                <a:r>
                  <a:rPr lang="en-US" dirty="0"/>
                  <a:t>ProximiTEE </a:t>
                </a:r>
                <a14:m>
                  <m:oMath xmlns:m="http://schemas.openxmlformats.org/officeDocument/2006/math">
                    <m:r>
                      <a:rPr lang="en-US" i="1">
                        <a:latin typeface="Cambria Math" panose="02040503050406030204" pitchFamily="18" charset="0"/>
                      </a:rPr>
                      <m:t>→</m:t>
                    </m:r>
                  </m:oMath>
                </a14:m>
                <a:r>
                  <a:rPr lang="en-US" dirty="0"/>
                  <a:t> PIE</a:t>
                </a:r>
              </a:p>
            </p:txBody>
          </p:sp>
        </mc:Choice>
        <mc:Fallback xmlns="">
          <p:sp>
            <p:nvSpPr>
              <p:cNvPr id="6" name="Title 5">
                <a:extLst>
                  <a:ext uri="{FF2B5EF4-FFF2-40B4-BE49-F238E27FC236}">
                    <a16:creationId xmlns:a16="http://schemas.microsoft.com/office/drawing/2014/main" id="{3B3B2537-A53D-4C05-9CB2-B2FB28E16639}"/>
                  </a:ext>
                </a:extLst>
              </p:cNvPr>
              <p:cNvSpPr>
                <a:spLocks noGrp="1" noRot="1" noChangeAspect="1" noMove="1" noResize="1" noEditPoints="1" noAdjustHandles="1" noChangeArrowheads="1" noChangeShapeType="1" noTextEdit="1"/>
              </p:cNvSpPr>
              <p:nvPr>
                <p:ph type="title"/>
              </p:nvPr>
            </p:nvSpPr>
            <p:spPr>
              <a:xfrm>
                <a:off x="323850" y="620714"/>
                <a:ext cx="11537950" cy="972000"/>
              </a:xfrm>
              <a:blipFill>
                <a:blip r:embed="rId2"/>
                <a:stretch>
                  <a:fillRect l="-634" t="-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235D082D-B2C5-4BE4-A6A4-BF8711AC9600}"/>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t="9232" b="8798"/>
          <a:stretch/>
        </p:blipFill>
        <p:spPr>
          <a:xfrm>
            <a:off x="8608219" y="3578739"/>
            <a:ext cx="876060" cy="718107"/>
          </a:xfrm>
          <a:prstGeom prst="rect">
            <a:avLst/>
          </a:prstGeom>
        </p:spPr>
      </p:pic>
      <p:pic>
        <p:nvPicPr>
          <p:cNvPr id="8" name="Picture 7">
            <a:extLst>
              <a:ext uri="{FF2B5EF4-FFF2-40B4-BE49-F238E27FC236}">
                <a16:creationId xmlns:a16="http://schemas.microsoft.com/office/drawing/2014/main" id="{BA4FF806-A821-4EAC-90FC-5260F7F08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73907" y="4914939"/>
            <a:ext cx="810372" cy="810372"/>
          </a:xfrm>
          <a:prstGeom prst="rect">
            <a:avLst/>
          </a:prstGeom>
        </p:spPr>
      </p:pic>
      <p:pic>
        <p:nvPicPr>
          <p:cNvPr id="9" name="Picture 8">
            <a:extLst>
              <a:ext uri="{FF2B5EF4-FFF2-40B4-BE49-F238E27FC236}">
                <a16:creationId xmlns:a16="http://schemas.microsoft.com/office/drawing/2014/main" id="{E41C610E-AF85-4621-8700-5F23187A58A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926" b="10939"/>
          <a:stretch/>
        </p:blipFill>
        <p:spPr>
          <a:xfrm>
            <a:off x="8608219" y="1979110"/>
            <a:ext cx="975239" cy="762000"/>
          </a:xfrm>
          <a:prstGeom prst="rect">
            <a:avLst/>
          </a:prstGeom>
        </p:spPr>
      </p:pic>
      <p:sp>
        <p:nvSpPr>
          <p:cNvPr id="10" name="Rectangle: Rounded Corners 9">
            <a:extLst>
              <a:ext uri="{FF2B5EF4-FFF2-40B4-BE49-F238E27FC236}">
                <a16:creationId xmlns:a16="http://schemas.microsoft.com/office/drawing/2014/main" id="{AA0AEF03-8526-420F-8F39-60968F037D4F}"/>
              </a:ext>
            </a:extLst>
          </p:cNvPr>
          <p:cNvSpPr/>
          <p:nvPr/>
        </p:nvSpPr>
        <p:spPr>
          <a:xfrm>
            <a:off x="1788079" y="2032793"/>
            <a:ext cx="6019800" cy="3810000"/>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FF4C98-9F82-4616-A7FE-CFA174B324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26479" y="5004593"/>
            <a:ext cx="736194" cy="736194"/>
          </a:xfrm>
          <a:prstGeom prst="rect">
            <a:avLst/>
          </a:prstGeom>
        </p:spPr>
      </p:pic>
      <p:sp>
        <p:nvSpPr>
          <p:cNvPr id="13" name="Rectangle: Rounded Corners 12">
            <a:extLst>
              <a:ext uri="{FF2B5EF4-FFF2-40B4-BE49-F238E27FC236}">
                <a16:creationId xmlns:a16="http://schemas.microsoft.com/office/drawing/2014/main" id="{933E127B-1A16-4651-B2F4-B59E9871D5B7}"/>
              </a:ext>
            </a:extLst>
          </p:cNvPr>
          <p:cNvSpPr/>
          <p:nvPr/>
        </p:nvSpPr>
        <p:spPr>
          <a:xfrm>
            <a:off x="1940479" y="4090193"/>
            <a:ext cx="5638800" cy="736194"/>
          </a:xfrm>
          <a:prstGeom prst="roundRect">
            <a:avLst>
              <a:gd name="adj" fmla="val 330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AMD, Nvidia ramp up Linux driver support after Valve's ...">
            <a:extLst>
              <a:ext uri="{FF2B5EF4-FFF2-40B4-BE49-F238E27FC236}">
                <a16:creationId xmlns:a16="http://schemas.microsoft.com/office/drawing/2014/main" id="{2AEA890D-118D-4C7B-98E3-9B633ACF760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69" r="22475"/>
          <a:stretch/>
        </p:blipFill>
        <p:spPr bwMode="auto">
          <a:xfrm>
            <a:off x="3845479" y="4166393"/>
            <a:ext cx="478047" cy="5644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14BAC21-BFE0-41EA-A080-AFF2C3FCF1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3679" y="4224497"/>
            <a:ext cx="467585" cy="467585"/>
          </a:xfrm>
          <a:prstGeom prst="rect">
            <a:avLst/>
          </a:prstGeom>
        </p:spPr>
      </p:pic>
      <p:pic>
        <p:nvPicPr>
          <p:cNvPr id="17" name="Picture 16">
            <a:extLst>
              <a:ext uri="{FF2B5EF4-FFF2-40B4-BE49-F238E27FC236}">
                <a16:creationId xmlns:a16="http://schemas.microsoft.com/office/drawing/2014/main" id="{5C4B752E-43FC-47DC-90C2-8320BCDDF8B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6398" y="4458289"/>
            <a:ext cx="480026" cy="480026"/>
          </a:xfrm>
          <a:prstGeom prst="rect">
            <a:avLst/>
          </a:prstGeom>
        </p:spPr>
      </p:pic>
      <p:grpSp>
        <p:nvGrpSpPr>
          <p:cNvPr id="24" name="Group 23">
            <a:extLst>
              <a:ext uri="{FF2B5EF4-FFF2-40B4-BE49-F238E27FC236}">
                <a16:creationId xmlns:a16="http://schemas.microsoft.com/office/drawing/2014/main" id="{770A7C68-3376-446A-A584-F4BDD671C4EA}"/>
              </a:ext>
            </a:extLst>
          </p:cNvPr>
          <p:cNvGrpSpPr/>
          <p:nvPr/>
        </p:nvGrpSpPr>
        <p:grpSpPr>
          <a:xfrm>
            <a:off x="5750479" y="2183977"/>
            <a:ext cx="1182721" cy="1182721"/>
            <a:chOff x="8989219" y="2308605"/>
            <a:chExt cx="1599895" cy="1599895"/>
          </a:xfrm>
        </p:grpSpPr>
        <p:pic>
          <p:nvPicPr>
            <p:cNvPr id="20" name="Picture 19">
              <a:extLst>
                <a:ext uri="{FF2B5EF4-FFF2-40B4-BE49-F238E27FC236}">
                  <a16:creationId xmlns:a16="http://schemas.microsoft.com/office/drawing/2014/main" id="{2C973D3C-17B4-4ECE-AF6D-6105BFC01E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89219" y="2308605"/>
              <a:ext cx="1599895" cy="1599895"/>
            </a:xfrm>
            <a:prstGeom prst="rect">
              <a:avLst/>
            </a:prstGeom>
          </p:spPr>
        </p:pic>
        <p:sp>
          <p:nvSpPr>
            <p:cNvPr id="21" name="Rectangle 20">
              <a:extLst>
                <a:ext uri="{FF2B5EF4-FFF2-40B4-BE49-F238E27FC236}">
                  <a16:creationId xmlns:a16="http://schemas.microsoft.com/office/drawing/2014/main" id="{16453EF6-548A-4881-A5AD-D2931E87BB43}"/>
                </a:ext>
              </a:extLst>
            </p:cNvPr>
            <p:cNvSpPr/>
            <p:nvPr/>
          </p:nvSpPr>
          <p:spPr>
            <a:xfrm>
              <a:off x="10056019" y="23622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93DB4B-5D56-489D-A7A2-21E5680E0A6E}"/>
                </a:ext>
              </a:extLst>
            </p:cNvPr>
            <p:cNvSpPr/>
            <p:nvPr/>
          </p:nvSpPr>
          <p:spPr>
            <a:xfrm>
              <a:off x="10170679" y="2362200"/>
              <a:ext cx="152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B339A74-11EA-49E0-A891-420E11EE9E9C}"/>
                </a:ext>
              </a:extLst>
            </p:cNvPr>
            <p:cNvSpPr/>
            <p:nvPr/>
          </p:nvSpPr>
          <p:spPr>
            <a:xfrm>
              <a:off x="9141619" y="3382687"/>
              <a:ext cx="2286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140F7175-094A-4D24-81CB-9B2E0C8E70E4}"/>
              </a:ext>
            </a:extLst>
          </p:cNvPr>
          <p:cNvSpPr txBox="1"/>
          <p:nvPr/>
        </p:nvSpPr>
        <p:spPr>
          <a:xfrm>
            <a:off x="5198839" y="3442088"/>
            <a:ext cx="2286000" cy="584775"/>
          </a:xfrm>
          <a:prstGeom prst="rect">
            <a:avLst/>
          </a:prstGeom>
          <a:noFill/>
        </p:spPr>
        <p:txBody>
          <a:bodyPr wrap="square" rtlCol="0">
            <a:spAutoFit/>
          </a:bodyPr>
          <a:lstStyle/>
          <a:p>
            <a:pPr algn="ctr"/>
            <a:r>
              <a:rPr lang="en-US" sz="1600" dirty="0"/>
              <a:t>Remote trusted path application</a:t>
            </a:r>
          </a:p>
        </p:txBody>
      </p:sp>
      <p:sp>
        <p:nvSpPr>
          <p:cNvPr id="39" name="Rectangle 38">
            <a:extLst>
              <a:ext uri="{FF2B5EF4-FFF2-40B4-BE49-F238E27FC236}">
                <a16:creationId xmlns:a16="http://schemas.microsoft.com/office/drawing/2014/main" id="{4056C211-4FD6-459C-A2DB-35FBF50F38A2}"/>
              </a:ext>
            </a:extLst>
          </p:cNvPr>
          <p:cNvSpPr/>
          <p:nvPr/>
        </p:nvSpPr>
        <p:spPr>
          <a:xfrm>
            <a:off x="3845479" y="4897433"/>
            <a:ext cx="1353360" cy="862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88826A56-DA35-4D94-8934-DB446CE37B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06236" y="1189918"/>
            <a:ext cx="480026" cy="480026"/>
          </a:xfrm>
          <a:prstGeom prst="rect">
            <a:avLst/>
          </a:prstGeom>
        </p:spPr>
      </p:pic>
      <p:sp>
        <p:nvSpPr>
          <p:cNvPr id="11" name="Rectangle 10">
            <a:extLst>
              <a:ext uri="{FF2B5EF4-FFF2-40B4-BE49-F238E27FC236}">
                <a16:creationId xmlns:a16="http://schemas.microsoft.com/office/drawing/2014/main" id="{EA8762AA-D53E-4172-BED3-461CE5016881}"/>
              </a:ext>
            </a:extLst>
          </p:cNvPr>
          <p:cNvSpPr/>
          <p:nvPr/>
        </p:nvSpPr>
        <p:spPr>
          <a:xfrm>
            <a:off x="7672147" y="5205825"/>
            <a:ext cx="304800" cy="228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8441FE1-F1A1-4E33-83D5-53E29325E768}"/>
              </a:ext>
            </a:extLst>
          </p:cNvPr>
          <p:cNvCxnSpPr>
            <a:stCxn id="11" idx="3"/>
            <a:endCxn id="9" idx="1"/>
          </p:cNvCxnSpPr>
          <p:nvPr/>
        </p:nvCxnSpPr>
        <p:spPr>
          <a:xfrm flipV="1">
            <a:off x="7976947" y="2360110"/>
            <a:ext cx="631272" cy="2960015"/>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7730E5A-F9A0-41C3-8AB1-155E2887B7CD}"/>
              </a:ext>
            </a:extLst>
          </p:cNvPr>
          <p:cNvCxnSpPr>
            <a:cxnSpLocks/>
            <a:stCxn id="11" idx="3"/>
            <a:endCxn id="8" idx="1"/>
          </p:cNvCxnSpPr>
          <p:nvPr/>
        </p:nvCxnSpPr>
        <p:spPr>
          <a:xfrm>
            <a:off x="7976947" y="5320125"/>
            <a:ext cx="696960" cy="12700"/>
          </a:xfrm>
          <a:prstGeom prst="bentConnector3">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30710C-F78F-4B76-9FBB-9D58E582D6FC}"/>
              </a:ext>
            </a:extLst>
          </p:cNvPr>
          <p:cNvCxnSpPr>
            <a:cxnSpLocks/>
            <a:stCxn id="11" idx="3"/>
            <a:endCxn id="7" idx="1"/>
          </p:cNvCxnSpPr>
          <p:nvPr/>
        </p:nvCxnSpPr>
        <p:spPr>
          <a:xfrm flipV="1">
            <a:off x="7976947" y="3937793"/>
            <a:ext cx="631272" cy="1382332"/>
          </a:xfrm>
          <a:prstGeom prst="bentConnector3">
            <a:avLst>
              <a:gd name="adj1" fmla="val 50000"/>
            </a:avLst>
          </a:prstGeom>
          <a:ln w="12700" cap="sq">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C7D6261-DF08-4F61-9BD8-4FA8D1B621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77385" y="5297136"/>
            <a:ext cx="480026" cy="480026"/>
          </a:xfrm>
          <a:prstGeom prst="rect">
            <a:avLst/>
          </a:prstGeom>
        </p:spPr>
      </p:pic>
      <p:grpSp>
        <p:nvGrpSpPr>
          <p:cNvPr id="29" name="Group 28">
            <a:extLst>
              <a:ext uri="{FF2B5EF4-FFF2-40B4-BE49-F238E27FC236}">
                <a16:creationId xmlns:a16="http://schemas.microsoft.com/office/drawing/2014/main" id="{E19CEA49-6AD3-450A-8532-678E8FAA0E66}"/>
              </a:ext>
            </a:extLst>
          </p:cNvPr>
          <p:cNvGrpSpPr/>
          <p:nvPr/>
        </p:nvGrpSpPr>
        <p:grpSpPr>
          <a:xfrm>
            <a:off x="2744170" y="2294839"/>
            <a:ext cx="1162839" cy="1071859"/>
            <a:chOff x="2454472" y="621868"/>
            <a:chExt cx="761394" cy="701823"/>
          </a:xfrm>
        </p:grpSpPr>
        <p:pic>
          <p:nvPicPr>
            <p:cNvPr id="31" name="Picture 30">
              <a:extLst>
                <a:ext uri="{FF2B5EF4-FFF2-40B4-BE49-F238E27FC236}">
                  <a16:creationId xmlns:a16="http://schemas.microsoft.com/office/drawing/2014/main" id="{48E2C617-BFC6-4725-8165-C6093C59193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113" b="5382"/>
            <a:stretch/>
          </p:blipFill>
          <p:spPr>
            <a:xfrm>
              <a:off x="2454472" y="621868"/>
              <a:ext cx="611155" cy="547005"/>
            </a:xfrm>
            <a:prstGeom prst="rect">
              <a:avLst/>
            </a:prstGeom>
          </p:spPr>
        </p:pic>
        <p:pic>
          <p:nvPicPr>
            <p:cNvPr id="34" name="Picture 33">
              <a:extLst>
                <a:ext uri="{FF2B5EF4-FFF2-40B4-BE49-F238E27FC236}">
                  <a16:creationId xmlns:a16="http://schemas.microsoft.com/office/drawing/2014/main" id="{BD594452-9971-4101-A1EF-2FA31F0821D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sp>
        <p:nvSpPr>
          <p:cNvPr id="36" name="TextBox 35">
            <a:extLst>
              <a:ext uri="{FF2B5EF4-FFF2-40B4-BE49-F238E27FC236}">
                <a16:creationId xmlns:a16="http://schemas.microsoft.com/office/drawing/2014/main" id="{79BEB831-B062-4B51-9294-D416C081C966}"/>
              </a:ext>
            </a:extLst>
          </p:cNvPr>
          <p:cNvSpPr txBox="1"/>
          <p:nvPr/>
        </p:nvSpPr>
        <p:spPr>
          <a:xfrm>
            <a:off x="2214886" y="3442088"/>
            <a:ext cx="2286000" cy="338554"/>
          </a:xfrm>
          <a:prstGeom prst="rect">
            <a:avLst/>
          </a:prstGeom>
          <a:noFill/>
        </p:spPr>
        <p:txBody>
          <a:bodyPr wrap="square" rtlCol="0">
            <a:spAutoFit/>
          </a:bodyPr>
          <a:lstStyle/>
          <a:p>
            <a:pPr algn="ctr"/>
            <a:r>
              <a:rPr lang="en-US" sz="1600" dirty="0"/>
              <a:t>Driver</a:t>
            </a:r>
          </a:p>
        </p:txBody>
      </p:sp>
      <p:sp>
        <p:nvSpPr>
          <p:cNvPr id="37" name="Rectangle 36">
            <a:extLst>
              <a:ext uri="{FF2B5EF4-FFF2-40B4-BE49-F238E27FC236}">
                <a16:creationId xmlns:a16="http://schemas.microsoft.com/office/drawing/2014/main" id="{D9D50566-AFD8-495A-BD78-B33677460CA1}"/>
              </a:ext>
            </a:extLst>
          </p:cNvPr>
          <p:cNvSpPr/>
          <p:nvPr/>
        </p:nvSpPr>
        <p:spPr>
          <a:xfrm>
            <a:off x="2492118" y="2182911"/>
            <a:ext cx="1805653"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993F52B-C200-4DA4-A7D7-4E8100B4D4E5}"/>
              </a:ext>
            </a:extLst>
          </p:cNvPr>
          <p:cNvSpPr/>
          <p:nvPr/>
        </p:nvSpPr>
        <p:spPr>
          <a:xfrm>
            <a:off x="5353113" y="2182911"/>
            <a:ext cx="2035906" cy="17953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E9140B-21AB-4C8D-954D-98881D06AC90}"/>
              </a:ext>
            </a:extLst>
          </p:cNvPr>
          <p:cNvSpPr/>
          <p:nvPr/>
        </p:nvSpPr>
        <p:spPr>
          <a:xfrm>
            <a:off x="8082222" y="4702629"/>
            <a:ext cx="1783057" cy="1247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924A17-65C1-4DFC-B6A1-FDE1E53E0B73}"/>
              </a:ext>
            </a:extLst>
          </p:cNvPr>
          <p:cNvCxnSpPr>
            <a:cxnSpLocks/>
            <a:stCxn id="37" idx="3"/>
            <a:endCxn id="38" idx="1"/>
          </p:cNvCxnSpPr>
          <p:nvPr/>
        </p:nvCxnSpPr>
        <p:spPr>
          <a:xfrm>
            <a:off x="4297771" y="3080588"/>
            <a:ext cx="1055342" cy="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DD0445-6885-413D-B5E5-48F28B7F0F48}"/>
              </a:ext>
            </a:extLst>
          </p:cNvPr>
          <p:cNvCxnSpPr>
            <a:cxnSpLocks/>
            <a:endCxn id="40" idx="1"/>
          </p:cNvCxnSpPr>
          <p:nvPr/>
        </p:nvCxnSpPr>
        <p:spPr>
          <a:xfrm>
            <a:off x="5198839" y="5309782"/>
            <a:ext cx="2883383" cy="16667"/>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8C3597-6789-4793-A8AF-FDB7E5CEFB3E}"/>
              </a:ext>
            </a:extLst>
          </p:cNvPr>
          <p:cNvCxnSpPr>
            <a:cxnSpLocks/>
          </p:cNvCxnSpPr>
          <p:nvPr/>
        </p:nvCxnSpPr>
        <p:spPr>
          <a:xfrm flipV="1">
            <a:off x="6256055" y="3978265"/>
            <a:ext cx="0" cy="1341860"/>
          </a:xfrm>
          <a:prstGeom prst="line">
            <a:avLst/>
          </a:prstGeom>
          <a:ln w="19050" cap="sq">
            <a:solidFill>
              <a:srgbClr val="F44336"/>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91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538DE549-985F-4EBE-9F98-7DFBBEF7105C}" type="datetime1">
              <a:rPr lang="en-US" smtClean="0"/>
              <a:t>3/5/2021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8</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4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sp>
        <p:nvSpPr>
          <p:cNvPr id="10" name="TextBox 9">
            <a:extLst>
              <a:ext uri="{FF2B5EF4-FFF2-40B4-BE49-F238E27FC236}">
                <a16:creationId xmlns:a16="http://schemas.microsoft.com/office/drawing/2014/main" id="{8956AAFD-86D1-401A-9CF1-2240B60DD6C5}"/>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45692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80</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52" name="Rectangle 51">
            <a:extLst>
              <a:ext uri="{FF2B5EF4-FFF2-40B4-BE49-F238E27FC236}">
                <a16:creationId xmlns:a16="http://schemas.microsoft.com/office/drawing/2014/main" id="{7F9F9F3E-C95A-426B-A70C-4C767E3A7F69}"/>
              </a:ext>
            </a:extLst>
          </p:cNvPr>
          <p:cNvSpPr/>
          <p:nvPr/>
        </p:nvSpPr>
        <p:spPr>
          <a:xfrm>
            <a:off x="4112419" y="1295400"/>
            <a:ext cx="786794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8666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81</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0" name="Rectangle 39">
            <a:extLst>
              <a:ext uri="{FF2B5EF4-FFF2-40B4-BE49-F238E27FC236}">
                <a16:creationId xmlns:a16="http://schemas.microsoft.com/office/drawing/2014/main" id="{BBC6E10A-331B-40B8-900A-A2DA1B28AF60}"/>
              </a:ext>
            </a:extLst>
          </p:cNvPr>
          <p:cNvSpPr/>
          <p:nvPr/>
        </p:nvSpPr>
        <p:spPr>
          <a:xfrm>
            <a:off x="103532"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ABA6229-4E61-44EF-91E3-6F4F78260D67}"/>
              </a:ext>
            </a:extLst>
          </p:cNvPr>
          <p:cNvSpPr/>
          <p:nvPr/>
        </p:nvSpPr>
        <p:spPr>
          <a:xfrm>
            <a:off x="8592517" y="1359684"/>
            <a:ext cx="3399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74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82</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
        <p:nvSpPr>
          <p:cNvPr id="46" name="Rectangle 45">
            <a:extLst>
              <a:ext uri="{FF2B5EF4-FFF2-40B4-BE49-F238E27FC236}">
                <a16:creationId xmlns:a16="http://schemas.microsoft.com/office/drawing/2014/main" id="{D8257CCA-0EE1-48D2-B8F0-F50272C7E1D3}"/>
              </a:ext>
            </a:extLst>
          </p:cNvPr>
          <p:cNvSpPr/>
          <p:nvPr/>
        </p:nvSpPr>
        <p:spPr>
          <a:xfrm>
            <a:off x="103532" y="1359684"/>
            <a:ext cx="8352287" cy="4572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492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83</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a:t>
            </a:r>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41970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83E75D5-5732-4B23-B20C-2C6EAF6BD29E}"/>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F3D94207-F89C-4C8C-8AA9-00C3643008F2}"/>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DBB79508-640E-4526-B628-5A45E86518B5}"/>
              </a:ext>
            </a:extLst>
          </p:cNvPr>
          <p:cNvSpPr>
            <a:spLocks noGrp="1"/>
          </p:cNvSpPr>
          <p:nvPr>
            <p:ph type="sldNum" sz="quarter" idx="12"/>
          </p:nvPr>
        </p:nvSpPr>
        <p:spPr/>
        <p:txBody>
          <a:bodyPr/>
          <a:lstStyle/>
          <a:p>
            <a:fld id="{6C6AE60A-B69C-4790-82F7-3882EDF23186}" type="slidenum">
              <a:rPr lang="en-GB" smtClean="0"/>
              <a:t>84</a:t>
            </a:fld>
            <a:endParaRPr lang="en-GB" dirty="0"/>
          </a:p>
        </p:txBody>
      </p:sp>
      <p:sp>
        <p:nvSpPr>
          <p:cNvPr id="6" name="Title 5">
            <a:extLst>
              <a:ext uri="{FF2B5EF4-FFF2-40B4-BE49-F238E27FC236}">
                <a16:creationId xmlns:a16="http://schemas.microsoft.com/office/drawing/2014/main" id="{79E66F19-FE37-4155-9629-546961EE1914}"/>
              </a:ext>
            </a:extLst>
          </p:cNvPr>
          <p:cNvSpPr>
            <a:spLocks noGrp="1"/>
          </p:cNvSpPr>
          <p:nvPr>
            <p:ph type="title"/>
          </p:nvPr>
        </p:nvSpPr>
        <p:spPr>
          <a:xfrm>
            <a:off x="323850" y="620714"/>
            <a:ext cx="11537950" cy="972000"/>
          </a:xfrm>
        </p:spPr>
        <p:txBody>
          <a:bodyPr/>
          <a:lstStyle/>
          <a:p>
            <a:r>
              <a:rPr lang="en-US" dirty="0"/>
              <a:t>Can Existing TEEs Solve this Problem?</a:t>
            </a:r>
          </a:p>
        </p:txBody>
      </p:sp>
      <p:grpSp>
        <p:nvGrpSpPr>
          <p:cNvPr id="10" name="Group 9">
            <a:extLst>
              <a:ext uri="{FF2B5EF4-FFF2-40B4-BE49-F238E27FC236}">
                <a16:creationId xmlns:a16="http://schemas.microsoft.com/office/drawing/2014/main" id="{66620757-8F76-47CE-B0D8-2C96388B2A7B}"/>
              </a:ext>
            </a:extLst>
          </p:cNvPr>
          <p:cNvGrpSpPr/>
          <p:nvPr/>
        </p:nvGrpSpPr>
        <p:grpSpPr>
          <a:xfrm>
            <a:off x="297288" y="1524000"/>
            <a:ext cx="3675952" cy="3359363"/>
            <a:chOff x="454819" y="1981200"/>
            <a:chExt cx="3675952" cy="3359363"/>
          </a:xfrm>
        </p:grpSpPr>
        <p:pic>
          <p:nvPicPr>
            <p:cNvPr id="2" name="Picture 1">
              <a:extLst>
                <a:ext uri="{FF2B5EF4-FFF2-40B4-BE49-F238E27FC236}">
                  <a16:creationId xmlns:a16="http://schemas.microsoft.com/office/drawing/2014/main" id="{478A01C4-CC96-4AC7-8332-B0848A14F790}"/>
                </a:ext>
              </a:extLst>
            </p:cNvPr>
            <p:cNvPicPr>
              <a:picLocks noChangeAspect="1"/>
            </p:cNvPicPr>
            <p:nvPr/>
          </p:nvPicPr>
          <p:blipFill>
            <a:blip r:embed="rId2"/>
            <a:stretch>
              <a:fillRect/>
            </a:stretch>
          </p:blipFill>
          <p:spPr>
            <a:xfrm>
              <a:off x="454819" y="1981200"/>
              <a:ext cx="3675952" cy="3359363"/>
            </a:xfrm>
            <a:prstGeom prst="rect">
              <a:avLst/>
            </a:prstGeom>
          </p:spPr>
        </p:pic>
        <p:sp>
          <p:nvSpPr>
            <p:cNvPr id="9" name="Speech Bubble: Rectangle with Corners Rounded 8">
              <a:extLst>
                <a:ext uri="{FF2B5EF4-FFF2-40B4-BE49-F238E27FC236}">
                  <a16:creationId xmlns:a16="http://schemas.microsoft.com/office/drawing/2014/main" id="{3206C122-FEC9-482D-BCC9-B83E677A21C6}"/>
                </a:ext>
              </a:extLst>
            </p:cNvPr>
            <p:cNvSpPr/>
            <p:nvPr/>
          </p:nvSpPr>
          <p:spPr>
            <a:xfrm>
              <a:off x="2682971" y="2133600"/>
              <a:ext cx="1447800" cy="533400"/>
            </a:xfrm>
            <a:prstGeom prst="wedgeRoundRectCallout">
              <a:avLst>
                <a:gd name="adj1" fmla="val -3393"/>
                <a:gd name="adj2" fmla="val 113856"/>
                <a:gd name="adj3" fmla="val 16667"/>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89BB67"/>
                  </a:solidFill>
                </a:rPr>
                <a:t>Secure world </a:t>
              </a:r>
              <a:r>
                <a:rPr lang="en-US" sz="1200" dirty="0">
                  <a:solidFill>
                    <a:schemeClr val="tx1"/>
                  </a:solidFill>
                </a:rPr>
                <a:t>&amp; </a:t>
              </a:r>
              <a:r>
                <a:rPr lang="en-US" sz="1200" dirty="0">
                  <a:solidFill>
                    <a:srgbClr val="FF0000"/>
                  </a:solidFill>
                </a:rPr>
                <a:t>non-secure world</a:t>
              </a:r>
            </a:p>
          </p:txBody>
        </p:sp>
      </p:grpSp>
      <p:sp>
        <p:nvSpPr>
          <p:cNvPr id="29" name="Rectangle 28">
            <a:extLst>
              <a:ext uri="{FF2B5EF4-FFF2-40B4-BE49-F238E27FC236}">
                <a16:creationId xmlns:a16="http://schemas.microsoft.com/office/drawing/2014/main" id="{3762FF1D-8698-4737-A7B0-C60A6401B93D}"/>
              </a:ext>
            </a:extLst>
          </p:cNvPr>
          <p:cNvSpPr/>
          <p:nvPr/>
        </p:nvSpPr>
        <p:spPr>
          <a:xfrm>
            <a:off x="1135488" y="4954268"/>
            <a:ext cx="1800558" cy="369332"/>
          </a:xfrm>
          <a:prstGeom prst="rect">
            <a:avLst/>
          </a:prstGeom>
        </p:spPr>
        <p:txBody>
          <a:bodyPr wrap="none">
            <a:spAutoFit/>
          </a:bodyPr>
          <a:lstStyle/>
          <a:p>
            <a:r>
              <a:rPr lang="en-US" dirty="0"/>
              <a:t>ARM </a:t>
            </a:r>
            <a:r>
              <a:rPr lang="en-US" dirty="0" err="1"/>
              <a:t>TrustZone</a:t>
            </a:r>
            <a:endParaRPr lang="en-US" dirty="0"/>
          </a:p>
        </p:txBody>
      </p:sp>
      <p:sp>
        <p:nvSpPr>
          <p:cNvPr id="11" name="Rectangle 10">
            <a:extLst>
              <a:ext uri="{FF2B5EF4-FFF2-40B4-BE49-F238E27FC236}">
                <a16:creationId xmlns:a16="http://schemas.microsoft.com/office/drawing/2014/main" id="{4A716D81-A1A6-477B-B6D9-B0F7305EB386}"/>
              </a:ext>
            </a:extLst>
          </p:cNvPr>
          <p:cNvSpPr/>
          <p:nvPr/>
        </p:nvSpPr>
        <p:spPr>
          <a:xfrm>
            <a:off x="4713700" y="3176570"/>
            <a:ext cx="2362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1" name="Rectangle 20">
            <a:extLst>
              <a:ext uri="{FF2B5EF4-FFF2-40B4-BE49-F238E27FC236}">
                <a16:creationId xmlns:a16="http://schemas.microsoft.com/office/drawing/2014/main" id="{0DAD9BBB-9BEF-48C9-ADA5-D40A3BF27F73}"/>
              </a:ext>
            </a:extLst>
          </p:cNvPr>
          <p:cNvSpPr/>
          <p:nvPr/>
        </p:nvSpPr>
        <p:spPr>
          <a:xfrm>
            <a:off x="4713700" y="3608995"/>
            <a:ext cx="10668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CPU</a:t>
            </a:r>
          </a:p>
        </p:txBody>
      </p:sp>
      <p:sp>
        <p:nvSpPr>
          <p:cNvPr id="22" name="Rectangle 21">
            <a:extLst>
              <a:ext uri="{FF2B5EF4-FFF2-40B4-BE49-F238E27FC236}">
                <a16:creationId xmlns:a16="http://schemas.microsoft.com/office/drawing/2014/main" id="{372C22C3-C13C-42D1-9753-865E497C242E}"/>
              </a:ext>
            </a:extLst>
          </p:cNvPr>
          <p:cNvSpPr/>
          <p:nvPr/>
        </p:nvSpPr>
        <p:spPr>
          <a:xfrm>
            <a:off x="5856700" y="3608995"/>
            <a:ext cx="12192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sp>
        <p:nvSpPr>
          <p:cNvPr id="23" name="Rectangle 22">
            <a:extLst>
              <a:ext uri="{FF2B5EF4-FFF2-40B4-BE49-F238E27FC236}">
                <a16:creationId xmlns:a16="http://schemas.microsoft.com/office/drawing/2014/main" id="{DBAE3E52-AE48-45CB-B4D9-E6325FB63C97}"/>
              </a:ext>
            </a:extLst>
          </p:cNvPr>
          <p:cNvSpPr/>
          <p:nvPr/>
        </p:nvSpPr>
        <p:spPr>
          <a:xfrm>
            <a:off x="47137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4" name="Rectangle 23">
            <a:extLst>
              <a:ext uri="{FF2B5EF4-FFF2-40B4-BE49-F238E27FC236}">
                <a16:creationId xmlns:a16="http://schemas.microsoft.com/office/drawing/2014/main" id="{F92C7AEB-6991-422D-8E78-E78FE7B81859}"/>
              </a:ext>
            </a:extLst>
          </p:cNvPr>
          <p:cNvSpPr/>
          <p:nvPr/>
        </p:nvSpPr>
        <p:spPr>
          <a:xfrm>
            <a:off x="5399500"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07B1A789-EE98-4076-A9C9-5A39849B4955}"/>
              </a:ext>
            </a:extLst>
          </p:cNvPr>
          <p:cNvSpPr/>
          <p:nvPr/>
        </p:nvSpPr>
        <p:spPr>
          <a:xfrm>
            <a:off x="6313900"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cxnSp>
        <p:nvCxnSpPr>
          <p:cNvPr id="20" name="Straight Arrow Connector 19">
            <a:extLst>
              <a:ext uri="{FF2B5EF4-FFF2-40B4-BE49-F238E27FC236}">
                <a16:creationId xmlns:a16="http://schemas.microsoft.com/office/drawing/2014/main" id="{02748535-0B40-4104-89B0-B467770A68EF}"/>
              </a:ext>
            </a:extLst>
          </p:cNvPr>
          <p:cNvCxnSpPr/>
          <p:nvPr/>
        </p:nvCxnSpPr>
        <p:spPr>
          <a:xfrm>
            <a:off x="6847300" y="2999395"/>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5AE40A-8D42-4EDE-8E8E-72119C953C29}"/>
              </a:ext>
            </a:extLst>
          </p:cNvPr>
          <p:cNvCxnSpPr/>
          <p:nvPr/>
        </p:nvCxnSpPr>
        <p:spPr>
          <a:xfrm>
            <a:off x="6923500" y="3439233"/>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0E1685A-DC63-423B-AAE9-9560923DF1DF}"/>
              </a:ext>
            </a:extLst>
          </p:cNvPr>
          <p:cNvSpPr/>
          <p:nvPr/>
        </p:nvSpPr>
        <p:spPr>
          <a:xfrm>
            <a:off x="5270642" y="4954268"/>
            <a:ext cx="1172116" cy="369332"/>
          </a:xfrm>
          <a:prstGeom prst="rect">
            <a:avLst/>
          </a:prstGeom>
        </p:spPr>
        <p:txBody>
          <a:bodyPr wrap="none">
            <a:spAutoFit/>
          </a:bodyPr>
          <a:lstStyle/>
          <a:p>
            <a:r>
              <a:rPr lang="en-US" dirty="0"/>
              <a:t>Intel SGX</a:t>
            </a:r>
          </a:p>
        </p:txBody>
      </p:sp>
      <p:sp>
        <p:nvSpPr>
          <p:cNvPr id="41" name="Rectangle 40">
            <a:extLst>
              <a:ext uri="{FF2B5EF4-FFF2-40B4-BE49-F238E27FC236}">
                <a16:creationId xmlns:a16="http://schemas.microsoft.com/office/drawing/2014/main" id="{DA44B856-0006-4B3F-B73C-D0B444BAD9F3}"/>
              </a:ext>
            </a:extLst>
          </p:cNvPr>
          <p:cNvSpPr/>
          <p:nvPr/>
        </p:nvSpPr>
        <p:spPr>
          <a:xfrm>
            <a:off x="11112461" y="3671489"/>
            <a:ext cx="747320" cy="276999"/>
          </a:xfrm>
          <a:prstGeom prst="rect">
            <a:avLst/>
          </a:prstGeom>
        </p:spPr>
        <p:txBody>
          <a:bodyPr wrap="none">
            <a:spAutoFit/>
          </a:bodyPr>
          <a:lstStyle/>
          <a:p>
            <a:r>
              <a:rPr lang="en-US" sz="1200" dirty="0"/>
              <a:t>M-mode</a:t>
            </a:r>
          </a:p>
        </p:txBody>
      </p:sp>
      <p:sp>
        <p:nvSpPr>
          <p:cNvPr id="42" name="Rectangle 41">
            <a:extLst>
              <a:ext uri="{FF2B5EF4-FFF2-40B4-BE49-F238E27FC236}">
                <a16:creationId xmlns:a16="http://schemas.microsoft.com/office/drawing/2014/main" id="{91F66A3E-FAE0-4C9C-8334-58A4C33BF34D}"/>
              </a:ext>
            </a:extLst>
          </p:cNvPr>
          <p:cNvSpPr/>
          <p:nvPr/>
        </p:nvSpPr>
        <p:spPr>
          <a:xfrm>
            <a:off x="11112461" y="3203681"/>
            <a:ext cx="721672" cy="276999"/>
          </a:xfrm>
          <a:prstGeom prst="rect">
            <a:avLst/>
          </a:prstGeom>
        </p:spPr>
        <p:txBody>
          <a:bodyPr wrap="none">
            <a:spAutoFit/>
          </a:bodyPr>
          <a:lstStyle/>
          <a:p>
            <a:r>
              <a:rPr lang="en-US" sz="1200" dirty="0"/>
              <a:t>S-mode</a:t>
            </a:r>
          </a:p>
        </p:txBody>
      </p:sp>
      <p:sp>
        <p:nvSpPr>
          <p:cNvPr id="43" name="Rectangle 42">
            <a:extLst>
              <a:ext uri="{FF2B5EF4-FFF2-40B4-BE49-F238E27FC236}">
                <a16:creationId xmlns:a16="http://schemas.microsoft.com/office/drawing/2014/main" id="{74AFC90B-E579-4724-8658-D97803FABE6C}"/>
              </a:ext>
            </a:extLst>
          </p:cNvPr>
          <p:cNvSpPr/>
          <p:nvPr/>
        </p:nvSpPr>
        <p:spPr>
          <a:xfrm>
            <a:off x="11112461" y="2779578"/>
            <a:ext cx="729687" cy="276999"/>
          </a:xfrm>
          <a:prstGeom prst="rect">
            <a:avLst/>
          </a:prstGeom>
        </p:spPr>
        <p:txBody>
          <a:bodyPr wrap="none">
            <a:spAutoFit/>
          </a:bodyPr>
          <a:lstStyle/>
          <a:p>
            <a:r>
              <a:rPr lang="en-US" sz="1200" dirty="0"/>
              <a:t>U-mode</a:t>
            </a:r>
          </a:p>
        </p:txBody>
      </p:sp>
      <p:sp>
        <p:nvSpPr>
          <p:cNvPr id="31" name="Rectangle 30">
            <a:extLst>
              <a:ext uri="{FF2B5EF4-FFF2-40B4-BE49-F238E27FC236}">
                <a16:creationId xmlns:a16="http://schemas.microsoft.com/office/drawing/2014/main" id="{379DC54D-34EE-4BEE-9EB3-64D7CE524BE7}"/>
              </a:ext>
            </a:extLst>
          </p:cNvPr>
          <p:cNvSpPr/>
          <p:nvPr/>
        </p:nvSpPr>
        <p:spPr>
          <a:xfrm>
            <a:off x="8664576" y="3180731"/>
            <a:ext cx="12954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32" name="Rectangle 31">
            <a:extLst>
              <a:ext uri="{FF2B5EF4-FFF2-40B4-BE49-F238E27FC236}">
                <a16:creationId xmlns:a16="http://schemas.microsoft.com/office/drawing/2014/main" id="{5D0378D2-8DDA-46CB-93F7-D20275A9BE55}"/>
              </a:ext>
            </a:extLst>
          </p:cNvPr>
          <p:cNvSpPr/>
          <p:nvPr/>
        </p:nvSpPr>
        <p:spPr>
          <a:xfrm>
            <a:off x="9744085" y="3608995"/>
            <a:ext cx="1303694"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Security Monitor</a:t>
            </a:r>
          </a:p>
        </p:txBody>
      </p:sp>
      <p:sp>
        <p:nvSpPr>
          <p:cNvPr id="34" name="Rectangle 33">
            <a:extLst>
              <a:ext uri="{FF2B5EF4-FFF2-40B4-BE49-F238E27FC236}">
                <a16:creationId xmlns:a16="http://schemas.microsoft.com/office/drawing/2014/main" id="{D6497F03-E3E4-4CF4-A311-A827F347D2DD}"/>
              </a:ext>
            </a:extLst>
          </p:cNvPr>
          <p:cNvSpPr/>
          <p:nvPr/>
        </p:nvSpPr>
        <p:spPr>
          <a:xfrm>
            <a:off x="86562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5" name="Rectangle 34">
            <a:extLst>
              <a:ext uri="{FF2B5EF4-FFF2-40B4-BE49-F238E27FC236}">
                <a16:creationId xmlns:a16="http://schemas.microsoft.com/office/drawing/2014/main" id="{0BE7C92D-4F00-4870-91A7-EC498F2C04AA}"/>
              </a:ext>
            </a:extLst>
          </p:cNvPr>
          <p:cNvSpPr/>
          <p:nvPr/>
        </p:nvSpPr>
        <p:spPr>
          <a:xfrm>
            <a:off x="9342082" y="2752468"/>
            <a:ext cx="6096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36" name="Rectangle 35">
            <a:extLst>
              <a:ext uri="{FF2B5EF4-FFF2-40B4-BE49-F238E27FC236}">
                <a16:creationId xmlns:a16="http://schemas.microsoft.com/office/drawing/2014/main" id="{5861FA50-6BA9-475C-9FB9-C1734065ED47}"/>
              </a:ext>
            </a:extLst>
          </p:cNvPr>
          <p:cNvSpPr/>
          <p:nvPr/>
        </p:nvSpPr>
        <p:spPr>
          <a:xfrm>
            <a:off x="10256482" y="275246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39" name="Rectangle 38">
            <a:extLst>
              <a:ext uri="{FF2B5EF4-FFF2-40B4-BE49-F238E27FC236}">
                <a16:creationId xmlns:a16="http://schemas.microsoft.com/office/drawing/2014/main" id="{5AC7199D-6768-4E55-B6BC-821FAB541FE8}"/>
              </a:ext>
            </a:extLst>
          </p:cNvPr>
          <p:cNvSpPr/>
          <p:nvPr/>
        </p:nvSpPr>
        <p:spPr>
          <a:xfrm>
            <a:off x="10256482" y="3189858"/>
            <a:ext cx="762000"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40" name="Rectangle 39">
            <a:extLst>
              <a:ext uri="{FF2B5EF4-FFF2-40B4-BE49-F238E27FC236}">
                <a16:creationId xmlns:a16="http://schemas.microsoft.com/office/drawing/2014/main" id="{FA09A5F0-7BDB-49BB-8EAD-C9A8A6B2095B}"/>
              </a:ext>
            </a:extLst>
          </p:cNvPr>
          <p:cNvSpPr/>
          <p:nvPr/>
        </p:nvSpPr>
        <p:spPr>
          <a:xfrm>
            <a:off x="8690235" y="3613945"/>
            <a:ext cx="974426"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S-ROT</a:t>
            </a:r>
          </a:p>
        </p:txBody>
      </p:sp>
      <p:sp>
        <p:nvSpPr>
          <p:cNvPr id="44" name="Rectangle 43">
            <a:extLst>
              <a:ext uri="{FF2B5EF4-FFF2-40B4-BE49-F238E27FC236}">
                <a16:creationId xmlns:a16="http://schemas.microsoft.com/office/drawing/2014/main" id="{10145DFD-F855-4383-9718-2D332FA58A21}"/>
              </a:ext>
            </a:extLst>
          </p:cNvPr>
          <p:cNvSpPr/>
          <p:nvPr/>
        </p:nvSpPr>
        <p:spPr>
          <a:xfrm rot="16200000">
            <a:off x="7769928" y="3180543"/>
            <a:ext cx="1188125" cy="331220"/>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Peripheral</a:t>
            </a:r>
          </a:p>
        </p:txBody>
      </p:sp>
      <p:cxnSp>
        <p:nvCxnSpPr>
          <p:cNvPr id="45" name="Straight Arrow Connector 44">
            <a:extLst>
              <a:ext uri="{FF2B5EF4-FFF2-40B4-BE49-F238E27FC236}">
                <a16:creationId xmlns:a16="http://schemas.microsoft.com/office/drawing/2014/main" id="{2472D4F5-E56A-4ED7-B9B5-8B79DD079CCD}"/>
              </a:ext>
            </a:extLst>
          </p:cNvPr>
          <p:cNvCxnSpPr>
            <a:cxnSpLocks/>
          </p:cNvCxnSpPr>
          <p:nvPr/>
        </p:nvCxnSpPr>
        <p:spPr>
          <a:xfrm>
            <a:off x="10385835" y="2999395"/>
            <a:ext cx="0" cy="690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D6C7294-A5AE-421F-9289-4EA984EB2370}"/>
              </a:ext>
            </a:extLst>
          </p:cNvPr>
          <p:cNvCxnSpPr>
            <a:cxnSpLocks/>
          </p:cNvCxnSpPr>
          <p:nvPr/>
        </p:nvCxnSpPr>
        <p:spPr>
          <a:xfrm flipV="1">
            <a:off x="9817061" y="3361690"/>
            <a:ext cx="0" cy="382344"/>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F4993AF-149E-4699-AF13-1F9D46198D62}"/>
              </a:ext>
            </a:extLst>
          </p:cNvPr>
          <p:cNvCxnSpPr>
            <a:cxnSpLocks/>
          </p:cNvCxnSpPr>
          <p:nvPr/>
        </p:nvCxnSpPr>
        <p:spPr>
          <a:xfrm flipH="1">
            <a:off x="8474076" y="3439233"/>
            <a:ext cx="276185"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4A6A7A2-FC83-4736-881A-5CA6CE3DC26E}"/>
              </a:ext>
            </a:extLst>
          </p:cNvPr>
          <p:cNvSpPr/>
          <p:nvPr/>
        </p:nvSpPr>
        <p:spPr>
          <a:xfrm>
            <a:off x="8801398" y="4954268"/>
            <a:ext cx="2031325" cy="369332"/>
          </a:xfrm>
          <a:prstGeom prst="rect">
            <a:avLst/>
          </a:prstGeom>
        </p:spPr>
        <p:txBody>
          <a:bodyPr wrap="none">
            <a:spAutoFit/>
          </a:bodyPr>
          <a:lstStyle/>
          <a:p>
            <a:r>
              <a:rPr lang="en-US" dirty="0"/>
              <a:t>RISC-V </a:t>
            </a:r>
            <a:r>
              <a:rPr lang="en-US" dirty="0" err="1"/>
              <a:t>KeyStone</a:t>
            </a:r>
            <a:endParaRPr lang="en-US" dirty="0"/>
          </a:p>
        </p:txBody>
      </p:sp>
      <p:sp>
        <p:nvSpPr>
          <p:cNvPr id="60" name="Title 5">
            <a:extLst>
              <a:ext uri="{FF2B5EF4-FFF2-40B4-BE49-F238E27FC236}">
                <a16:creationId xmlns:a16="http://schemas.microsoft.com/office/drawing/2014/main" id="{6E17FEED-BD9C-4450-A2C1-38BA8F9A91AD}"/>
              </a:ext>
            </a:extLst>
          </p:cNvPr>
          <p:cNvSpPr txBox="1">
            <a:spLocks/>
          </p:cNvSpPr>
          <p:nvPr/>
        </p:nvSpPr>
        <p:spPr bwMode="gray">
          <a:xfrm>
            <a:off x="325438" y="601121"/>
            <a:ext cx="11537950" cy="972000"/>
          </a:xfrm>
          <a:prstGeom prst="rect">
            <a:avLst/>
          </a:prstGeom>
          <a:solidFill>
            <a:schemeClr val="bg1"/>
          </a:solidFill>
        </p:spPr>
        <p:txBody>
          <a:bodyPr vert="horz" lIns="144000" tIns="54000" rIns="144000" bIns="0" rtlCol="0" anchor="t" anchorCtr="0">
            <a:no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en-US"/>
              <a:t>Can Existing TEEs Solve this Problem?</a:t>
            </a:r>
            <a:endParaRPr lang="en-US" dirty="0"/>
          </a:p>
        </p:txBody>
      </p:sp>
      <p:sp>
        <p:nvSpPr>
          <p:cNvPr id="38" name="Rectangle 37">
            <a:extLst>
              <a:ext uri="{FF2B5EF4-FFF2-40B4-BE49-F238E27FC236}">
                <a16:creationId xmlns:a16="http://schemas.microsoft.com/office/drawing/2014/main" id="{C6B085E8-DFAF-4BAA-9575-973F03C7F9FC}"/>
              </a:ext>
            </a:extLst>
          </p:cNvPr>
          <p:cNvSpPr/>
          <p:nvPr/>
        </p:nvSpPr>
        <p:spPr>
          <a:xfrm>
            <a:off x="1135488" y="5601983"/>
            <a:ext cx="1511952" cy="646331"/>
          </a:xfrm>
          <a:prstGeom prst="rect">
            <a:avLst/>
          </a:prstGeom>
        </p:spPr>
        <p:txBody>
          <a:bodyPr wrap="none">
            <a:spAutoFit/>
          </a:bodyPr>
          <a:lstStyle/>
          <a:p>
            <a:pPr marL="285750" indent="-285750">
              <a:buFont typeface="Arial" panose="020B0604020202020204" pitchFamily="34" charset="0"/>
              <a:buChar char="•"/>
            </a:pPr>
            <a:r>
              <a:rPr lang="en-US" dirty="0"/>
              <a:t>Sanctuary</a:t>
            </a:r>
          </a:p>
          <a:p>
            <a:pPr marL="285750" indent="-285750">
              <a:buFont typeface="Arial" panose="020B0604020202020204" pitchFamily="34" charset="0"/>
              <a:buChar char="•"/>
            </a:pPr>
            <a:r>
              <a:rPr lang="en-US" dirty="0" err="1"/>
              <a:t>VButton</a:t>
            </a:r>
            <a:endParaRPr lang="en-US" dirty="0"/>
          </a:p>
        </p:txBody>
      </p:sp>
      <p:sp>
        <p:nvSpPr>
          <p:cNvPr id="46" name="Rectangle 45">
            <a:extLst>
              <a:ext uri="{FF2B5EF4-FFF2-40B4-BE49-F238E27FC236}">
                <a16:creationId xmlns:a16="http://schemas.microsoft.com/office/drawing/2014/main" id="{C88F216D-3B52-4D15-9CA8-D79A77936019}"/>
              </a:ext>
            </a:extLst>
          </p:cNvPr>
          <p:cNvSpPr/>
          <p:nvPr/>
        </p:nvSpPr>
        <p:spPr>
          <a:xfrm>
            <a:off x="4251727" y="5601983"/>
            <a:ext cx="3514745" cy="646331"/>
          </a:xfrm>
          <a:prstGeom prst="rect">
            <a:avLst/>
          </a:prstGeom>
        </p:spPr>
        <p:txBody>
          <a:bodyPr wrap="none">
            <a:spAutoFit/>
          </a:bodyPr>
          <a:lstStyle/>
          <a:p>
            <a:pPr marL="285750" indent="-285750">
              <a:buFont typeface="Arial" panose="020B0604020202020204" pitchFamily="34" charset="0"/>
              <a:buChar char="•"/>
            </a:pPr>
            <a:r>
              <a:rPr lang="en-US" dirty="0"/>
              <a:t>SGXIO</a:t>
            </a:r>
          </a:p>
          <a:p>
            <a:pPr marL="285750" indent="-285750">
              <a:buFont typeface="Arial" panose="020B0604020202020204" pitchFamily="34" charset="0"/>
              <a:buChar char="•"/>
            </a:pPr>
            <a:r>
              <a:rPr lang="en-US" dirty="0"/>
              <a:t>Graviton (SGX + </a:t>
            </a:r>
            <a:r>
              <a:rPr lang="en-US" dirty="0" err="1"/>
              <a:t>nVidia</a:t>
            </a:r>
            <a:r>
              <a:rPr lang="en-US" dirty="0"/>
              <a:t> GPU)</a:t>
            </a:r>
          </a:p>
        </p:txBody>
      </p:sp>
      <p:sp>
        <p:nvSpPr>
          <p:cNvPr id="47" name="Rectangle 46">
            <a:extLst>
              <a:ext uri="{FF2B5EF4-FFF2-40B4-BE49-F238E27FC236}">
                <a16:creationId xmlns:a16="http://schemas.microsoft.com/office/drawing/2014/main" id="{B0E8C375-7BCD-490D-98B2-D26F16F3B8A2}"/>
              </a:ext>
            </a:extLst>
          </p:cNvPr>
          <p:cNvSpPr/>
          <p:nvPr/>
        </p:nvSpPr>
        <p:spPr>
          <a:xfrm>
            <a:off x="9265882" y="5601983"/>
            <a:ext cx="1127232" cy="369332"/>
          </a:xfrm>
          <a:prstGeom prst="rect">
            <a:avLst/>
          </a:prstGeom>
        </p:spPr>
        <p:txBody>
          <a:bodyPr wrap="none">
            <a:spAutoFit/>
          </a:bodyPr>
          <a:lstStyle/>
          <a:p>
            <a:pPr marL="285750" indent="-285750">
              <a:buFont typeface="Arial" panose="020B0604020202020204" pitchFamily="34" charset="0"/>
              <a:buChar char="•"/>
            </a:pPr>
            <a:r>
              <a:rPr lang="en-US" dirty="0"/>
              <a:t>CURE</a:t>
            </a:r>
          </a:p>
        </p:txBody>
      </p:sp>
    </p:spTree>
    <p:extLst>
      <p:ext uri="{BB962C8B-B14F-4D97-AF65-F5344CB8AC3E}">
        <p14:creationId xmlns:p14="http://schemas.microsoft.com/office/powerpoint/2010/main" val="3817065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fade">
                                      <p:cBhvr>
                                        <p:cTn id="65" dur="500"/>
                                        <p:tgtEl>
                                          <p:spTgt spid="3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fade">
                                      <p:cBhvr>
                                        <p:cTn id="91" dur="500"/>
                                        <p:tgtEl>
                                          <p:spTgt spid="3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1" grpId="0" animBg="1"/>
      <p:bldP spid="21" grpId="0" animBg="1"/>
      <p:bldP spid="22" grpId="0" animBg="1"/>
      <p:bldP spid="23" grpId="0" animBg="1"/>
      <p:bldP spid="24" grpId="0" animBg="1"/>
      <p:bldP spid="25" grpId="0" animBg="1"/>
      <p:bldP spid="30" grpId="0"/>
      <p:bldP spid="41" grpId="0"/>
      <p:bldP spid="42" grpId="0"/>
      <p:bldP spid="43" grpId="0"/>
      <p:bldP spid="31" grpId="0" animBg="1"/>
      <p:bldP spid="32" grpId="0" animBg="1"/>
      <p:bldP spid="34" grpId="0" animBg="1"/>
      <p:bldP spid="35" grpId="0" animBg="1"/>
      <p:bldP spid="36" grpId="0" animBg="1"/>
      <p:bldP spid="39" grpId="0" animBg="1"/>
      <p:bldP spid="40" grpId="0" animBg="1"/>
      <p:bldP spid="44" grpId="0" animBg="1"/>
      <p:bldP spid="56" grpId="0"/>
      <p:bldP spid="38" grpId="0"/>
      <p:bldP spid="46" grpId="0"/>
      <p:bldP spid="4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85</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3786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503386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4449275" y="2334085"/>
            <a:ext cx="3244544" cy="2095046"/>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2" name="Group 1">
            <a:extLst>
              <a:ext uri="{FF2B5EF4-FFF2-40B4-BE49-F238E27FC236}">
                <a16:creationId xmlns:a16="http://schemas.microsoft.com/office/drawing/2014/main" id="{A96D8034-D6B5-4310-B171-1F7CDC83147B}"/>
              </a:ext>
            </a:extLst>
          </p:cNvPr>
          <p:cNvGrpSpPr/>
          <p:nvPr/>
        </p:nvGrpSpPr>
        <p:grpSpPr>
          <a:xfrm>
            <a:off x="378619" y="2162545"/>
            <a:ext cx="2655432" cy="2266586"/>
            <a:chOff x="378619" y="2162545"/>
            <a:chExt cx="2655432" cy="2266586"/>
          </a:xfrm>
        </p:grpSpPr>
        <p:sp>
          <p:nvSpPr>
            <p:cNvPr id="17" name="Rectangle 16">
              <a:extLst>
                <a:ext uri="{FF2B5EF4-FFF2-40B4-BE49-F238E27FC236}">
                  <a16:creationId xmlns:a16="http://schemas.microsoft.com/office/drawing/2014/main" id="{C0A627CA-208F-4B38-83D0-23FB62807741}"/>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E4120B-8938-48D8-8420-01E54C5F45C6}"/>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A66ADE0-2842-4B4E-BAC4-FC5F2D8976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11" name="Picture 10">
              <a:extLst>
                <a:ext uri="{FF2B5EF4-FFF2-40B4-BE49-F238E27FC236}">
                  <a16:creationId xmlns:a16="http://schemas.microsoft.com/office/drawing/2014/main" id="{69F82418-8905-47B2-AFF7-F2C9A768EB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13" name="Picture 12">
              <a:extLst>
                <a:ext uri="{FF2B5EF4-FFF2-40B4-BE49-F238E27FC236}">
                  <a16:creationId xmlns:a16="http://schemas.microsoft.com/office/drawing/2014/main" id="{1390F726-107F-4BD5-9499-618FB2FC00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14" name="Picture 13">
              <a:extLst>
                <a:ext uri="{FF2B5EF4-FFF2-40B4-BE49-F238E27FC236}">
                  <a16:creationId xmlns:a16="http://schemas.microsoft.com/office/drawing/2014/main" id="{252DF364-D3EE-48C9-9513-34D881CAA61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15" name="Picture 14">
              <a:extLst>
                <a:ext uri="{FF2B5EF4-FFF2-40B4-BE49-F238E27FC236}">
                  <a16:creationId xmlns:a16="http://schemas.microsoft.com/office/drawing/2014/main" id="{F026BEAD-C5EF-4DB9-973A-F94D80BAD9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41" name="Picture 40">
              <a:extLst>
                <a:ext uri="{FF2B5EF4-FFF2-40B4-BE49-F238E27FC236}">
                  <a16:creationId xmlns:a16="http://schemas.microsoft.com/office/drawing/2014/main" id="{F06D0058-3477-41C3-B890-085C29513F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42" name="Picture 41">
              <a:extLst>
                <a:ext uri="{FF2B5EF4-FFF2-40B4-BE49-F238E27FC236}">
                  <a16:creationId xmlns:a16="http://schemas.microsoft.com/office/drawing/2014/main" id="{7DBBE7E4-9CA2-4DA8-9D6A-B61C463387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9027319" y="1950773"/>
            <a:ext cx="2470896" cy="1919983"/>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9423453" y="4648200"/>
            <a:ext cx="1838965" cy="369332"/>
          </a:xfrm>
          <a:prstGeom prst="rect">
            <a:avLst/>
          </a:prstGeom>
        </p:spPr>
        <p:txBody>
          <a:bodyPr wrap="none">
            <a:spAutoFit/>
          </a:bodyPr>
          <a:lstStyle/>
          <a:p>
            <a:r>
              <a:rPr lang="en-US" dirty="0"/>
              <a:t>Runtime attacks</a:t>
            </a:r>
          </a:p>
        </p:txBody>
      </p:sp>
    </p:spTree>
    <p:extLst>
      <p:ext uri="{BB962C8B-B14F-4D97-AF65-F5344CB8AC3E}">
        <p14:creationId xmlns:p14="http://schemas.microsoft.com/office/powerpoint/2010/main" val="729415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3722F3-6EB4-47CE-8A58-6F481367FC7F}"/>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E049F245-89E0-4263-92E4-7704B61B1BE6}"/>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49FBB1EB-1F02-4AB0-8FD3-D2A6526E3981}"/>
              </a:ext>
            </a:extLst>
          </p:cNvPr>
          <p:cNvSpPr>
            <a:spLocks noGrp="1"/>
          </p:cNvSpPr>
          <p:nvPr>
            <p:ph type="sldNum" sz="quarter" idx="12"/>
          </p:nvPr>
        </p:nvSpPr>
        <p:spPr/>
        <p:txBody>
          <a:bodyPr/>
          <a:lstStyle/>
          <a:p>
            <a:fld id="{6C6AE60A-B69C-4790-82F7-3882EDF23186}" type="slidenum">
              <a:rPr lang="en-GB" smtClean="0"/>
              <a:t>86</a:t>
            </a:fld>
            <a:endParaRPr lang="en-GB" dirty="0"/>
          </a:p>
        </p:txBody>
      </p:sp>
      <p:sp>
        <p:nvSpPr>
          <p:cNvPr id="6" name="Title 5">
            <a:extLst>
              <a:ext uri="{FF2B5EF4-FFF2-40B4-BE49-F238E27FC236}">
                <a16:creationId xmlns:a16="http://schemas.microsoft.com/office/drawing/2014/main" id="{4A0E73F0-3A5A-4B86-95C8-AC4B95DF8A88}"/>
              </a:ext>
            </a:extLst>
          </p:cNvPr>
          <p:cNvSpPr>
            <a:spLocks noGrp="1"/>
          </p:cNvSpPr>
          <p:nvPr>
            <p:ph type="title"/>
          </p:nvPr>
        </p:nvSpPr>
        <p:spPr>
          <a:xfrm>
            <a:off x="323850" y="620714"/>
            <a:ext cx="11537950" cy="972000"/>
          </a:xfrm>
        </p:spPr>
        <p:txBody>
          <a:bodyPr/>
          <a:lstStyle/>
          <a:p>
            <a:r>
              <a:rPr lang="en-US" dirty="0"/>
              <a:t>Challenges are needed to be adapted</a:t>
            </a:r>
          </a:p>
        </p:txBody>
      </p:sp>
      <p:sp>
        <p:nvSpPr>
          <p:cNvPr id="18" name="Rectangle 17">
            <a:extLst>
              <a:ext uri="{FF2B5EF4-FFF2-40B4-BE49-F238E27FC236}">
                <a16:creationId xmlns:a16="http://schemas.microsoft.com/office/drawing/2014/main" id="{6E8E5ABB-8071-4731-9A4E-1D68809596AF}"/>
              </a:ext>
            </a:extLst>
          </p:cNvPr>
          <p:cNvSpPr/>
          <p:nvPr/>
        </p:nvSpPr>
        <p:spPr>
          <a:xfrm>
            <a:off x="73819" y="4648200"/>
            <a:ext cx="2531462" cy="369332"/>
          </a:xfrm>
          <a:prstGeom prst="rect">
            <a:avLst/>
          </a:prstGeom>
        </p:spPr>
        <p:txBody>
          <a:bodyPr wrap="none">
            <a:spAutoFit/>
          </a:bodyPr>
          <a:lstStyle/>
          <a:p>
            <a:r>
              <a:rPr lang="en-US" dirty="0"/>
              <a:t>Secure communication</a:t>
            </a:r>
          </a:p>
        </p:txBody>
      </p:sp>
      <p:sp>
        <p:nvSpPr>
          <p:cNvPr id="30" name="Rectangle 29">
            <a:extLst>
              <a:ext uri="{FF2B5EF4-FFF2-40B4-BE49-F238E27FC236}">
                <a16:creationId xmlns:a16="http://schemas.microsoft.com/office/drawing/2014/main" id="{3F0D5067-206C-4AEC-B781-3EF33FF6A49B}"/>
              </a:ext>
            </a:extLst>
          </p:cNvPr>
          <p:cNvSpPr/>
          <p:nvPr/>
        </p:nvSpPr>
        <p:spPr>
          <a:xfrm>
            <a:off x="3527376" y="4648200"/>
            <a:ext cx="2121093" cy="369332"/>
          </a:xfrm>
          <a:prstGeom prst="rect">
            <a:avLst/>
          </a:prstGeom>
        </p:spPr>
        <p:txBody>
          <a:bodyPr wrap="none">
            <a:spAutoFit/>
          </a:bodyPr>
          <a:lstStyle/>
          <a:p>
            <a:r>
              <a:rPr lang="en-US" dirty="0"/>
              <a:t>Remote attestation</a:t>
            </a:r>
          </a:p>
        </p:txBody>
      </p:sp>
      <p:grpSp>
        <p:nvGrpSpPr>
          <p:cNvPr id="8" name="Group 7">
            <a:extLst>
              <a:ext uri="{FF2B5EF4-FFF2-40B4-BE49-F238E27FC236}">
                <a16:creationId xmlns:a16="http://schemas.microsoft.com/office/drawing/2014/main" id="{96946B4C-AC30-4E59-9DF9-E2D65CB11A0A}"/>
              </a:ext>
            </a:extLst>
          </p:cNvPr>
          <p:cNvGrpSpPr/>
          <p:nvPr/>
        </p:nvGrpSpPr>
        <p:grpSpPr>
          <a:xfrm>
            <a:off x="3383861" y="2568853"/>
            <a:ext cx="2560768" cy="1653523"/>
            <a:chOff x="4449275" y="2334085"/>
            <a:chExt cx="3244544" cy="2095046"/>
          </a:xfrm>
        </p:grpSpPr>
        <p:sp>
          <p:nvSpPr>
            <p:cNvPr id="23" name="Rectangle: Rounded Corners 22">
              <a:extLst>
                <a:ext uri="{FF2B5EF4-FFF2-40B4-BE49-F238E27FC236}">
                  <a16:creationId xmlns:a16="http://schemas.microsoft.com/office/drawing/2014/main" id="{A4EF06B7-4011-4C8A-896E-FD921D166DDF}"/>
                </a:ext>
              </a:extLst>
            </p:cNvPr>
            <p:cNvSpPr/>
            <p:nvPr/>
          </p:nvSpPr>
          <p:spPr>
            <a:xfrm>
              <a:off x="4449275" y="2334085"/>
              <a:ext cx="3244544" cy="1066800"/>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82B3E54-6822-4DB0-813F-4DCB0B2C5F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9266" y="2550739"/>
              <a:ext cx="660381" cy="660381"/>
            </a:xfrm>
            <a:prstGeom prst="rect">
              <a:avLst/>
            </a:prstGeom>
          </p:spPr>
        </p:pic>
        <p:pic>
          <p:nvPicPr>
            <p:cNvPr id="22" name="Picture 21">
              <a:extLst>
                <a:ext uri="{FF2B5EF4-FFF2-40B4-BE49-F238E27FC236}">
                  <a16:creationId xmlns:a16="http://schemas.microsoft.com/office/drawing/2014/main" id="{D73A2FA9-0883-4729-9D7C-4789E364A0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9275" y="2554747"/>
              <a:ext cx="635019" cy="635019"/>
            </a:xfrm>
            <a:prstGeom prst="rect">
              <a:avLst/>
            </a:prstGeom>
          </p:spPr>
        </p:pic>
        <p:grpSp>
          <p:nvGrpSpPr>
            <p:cNvPr id="25" name="Group 24">
              <a:extLst>
                <a:ext uri="{FF2B5EF4-FFF2-40B4-BE49-F238E27FC236}">
                  <a16:creationId xmlns:a16="http://schemas.microsoft.com/office/drawing/2014/main" id="{B621C1EB-2D43-4776-BA6B-834025C16539}"/>
                </a:ext>
              </a:extLst>
            </p:cNvPr>
            <p:cNvGrpSpPr/>
            <p:nvPr/>
          </p:nvGrpSpPr>
          <p:grpSpPr>
            <a:xfrm>
              <a:off x="5364278" y="3804054"/>
              <a:ext cx="436820" cy="489741"/>
              <a:chOff x="8115804" y="3109839"/>
              <a:chExt cx="673403" cy="754986"/>
            </a:xfrm>
          </p:grpSpPr>
          <p:pic>
            <p:nvPicPr>
              <p:cNvPr id="27" name="Picture 26">
                <a:extLst>
                  <a:ext uri="{FF2B5EF4-FFF2-40B4-BE49-F238E27FC236}">
                    <a16:creationId xmlns:a16="http://schemas.microsoft.com/office/drawing/2014/main" id="{D48C2BCD-F5D1-4258-ADC3-F7048F9D58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5804" y="3275727"/>
                <a:ext cx="589098" cy="589098"/>
              </a:xfrm>
              <a:prstGeom prst="rect">
                <a:avLst/>
              </a:prstGeom>
            </p:spPr>
          </p:pic>
          <p:pic>
            <p:nvPicPr>
              <p:cNvPr id="28" name="Picture 27">
                <a:extLst>
                  <a:ext uri="{FF2B5EF4-FFF2-40B4-BE49-F238E27FC236}">
                    <a16:creationId xmlns:a16="http://schemas.microsoft.com/office/drawing/2014/main" id="{7F16BD29-5A27-4348-BF57-01DF1E18B3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2326" y="3109839"/>
                <a:ext cx="426881" cy="426881"/>
              </a:xfrm>
              <a:prstGeom prst="rect">
                <a:avLst/>
              </a:prstGeom>
            </p:spPr>
          </p:pic>
        </p:grpSp>
        <p:sp>
          <p:nvSpPr>
            <p:cNvPr id="29" name="Arrow: Down 28">
              <a:extLst>
                <a:ext uri="{FF2B5EF4-FFF2-40B4-BE49-F238E27FC236}">
                  <a16:creationId xmlns:a16="http://schemas.microsoft.com/office/drawing/2014/main" id="{E7997C00-B5B1-4A50-8BE8-09CE765FB0A9}"/>
                </a:ext>
              </a:extLst>
            </p:cNvPr>
            <p:cNvSpPr/>
            <p:nvPr/>
          </p:nvSpPr>
          <p:spPr>
            <a:xfrm>
              <a:off x="6016625" y="3464694"/>
              <a:ext cx="152400" cy="2196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519259D-B347-4BA1-B987-0E2FB38ED2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7486" y="3816865"/>
              <a:ext cx="612266" cy="612266"/>
            </a:xfrm>
            <a:prstGeom prst="rect">
              <a:avLst/>
            </a:prstGeom>
          </p:spPr>
        </p:pic>
        <p:pic>
          <p:nvPicPr>
            <p:cNvPr id="36" name="Picture 35">
              <a:extLst>
                <a:ext uri="{FF2B5EF4-FFF2-40B4-BE49-F238E27FC236}">
                  <a16:creationId xmlns:a16="http://schemas.microsoft.com/office/drawing/2014/main" id="{6DC08C0C-1C46-4A30-910A-954686AF96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4035" y="2536893"/>
              <a:ext cx="620104" cy="620104"/>
            </a:xfrm>
            <a:prstGeom prst="rect">
              <a:avLst/>
            </a:prstGeom>
          </p:spPr>
        </p:pic>
        <p:pic>
          <p:nvPicPr>
            <p:cNvPr id="38" name="Picture 37">
              <a:extLst>
                <a:ext uri="{FF2B5EF4-FFF2-40B4-BE49-F238E27FC236}">
                  <a16:creationId xmlns:a16="http://schemas.microsoft.com/office/drawing/2014/main" id="{DCDB653D-DEEC-4B12-846B-AA4C4A9E7C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8527" y="2570877"/>
              <a:ext cx="620104" cy="620104"/>
            </a:xfrm>
            <a:prstGeom prst="rect">
              <a:avLst/>
            </a:prstGeom>
          </p:spPr>
        </p:pic>
      </p:grpSp>
      <p:grpSp>
        <p:nvGrpSpPr>
          <p:cNvPr id="9" name="Group 8">
            <a:extLst>
              <a:ext uri="{FF2B5EF4-FFF2-40B4-BE49-F238E27FC236}">
                <a16:creationId xmlns:a16="http://schemas.microsoft.com/office/drawing/2014/main" id="{89E44C8A-B6E3-471B-9175-D9C3941B0B0C}"/>
              </a:ext>
            </a:extLst>
          </p:cNvPr>
          <p:cNvGrpSpPr/>
          <p:nvPr/>
        </p:nvGrpSpPr>
        <p:grpSpPr>
          <a:xfrm>
            <a:off x="6721012" y="2182035"/>
            <a:ext cx="2330210" cy="1810665"/>
            <a:chOff x="9027319" y="1950773"/>
            <a:chExt cx="2470896" cy="1919983"/>
          </a:xfrm>
        </p:grpSpPr>
        <p:pic>
          <p:nvPicPr>
            <p:cNvPr id="34" name="Picture 33">
              <a:extLst>
                <a:ext uri="{FF2B5EF4-FFF2-40B4-BE49-F238E27FC236}">
                  <a16:creationId xmlns:a16="http://schemas.microsoft.com/office/drawing/2014/main" id="{2D692CA6-24FD-40F8-9A11-97B8854689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7319" y="2557969"/>
              <a:ext cx="685800" cy="685800"/>
            </a:xfrm>
            <a:prstGeom prst="rect">
              <a:avLst/>
            </a:prstGeom>
          </p:spPr>
        </p:pic>
        <p:pic>
          <p:nvPicPr>
            <p:cNvPr id="37" name="Picture 36">
              <a:extLst>
                <a:ext uri="{FF2B5EF4-FFF2-40B4-BE49-F238E27FC236}">
                  <a16:creationId xmlns:a16="http://schemas.microsoft.com/office/drawing/2014/main" id="{698D17A8-54A5-4449-A7AF-4E45925083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18019" y="1950773"/>
              <a:ext cx="620104" cy="620104"/>
            </a:xfrm>
            <a:prstGeom prst="rect">
              <a:avLst/>
            </a:prstGeom>
          </p:spPr>
        </p:pic>
        <p:pic>
          <p:nvPicPr>
            <p:cNvPr id="39" name="Picture 38">
              <a:extLst>
                <a:ext uri="{FF2B5EF4-FFF2-40B4-BE49-F238E27FC236}">
                  <a16:creationId xmlns:a16="http://schemas.microsoft.com/office/drawing/2014/main" id="{69235EAA-DCF6-4951-A6A6-CFEFE2B43B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78111" y="2964215"/>
              <a:ext cx="620104" cy="620104"/>
            </a:xfrm>
            <a:prstGeom prst="rect">
              <a:avLst/>
            </a:prstGeom>
          </p:spPr>
        </p:pic>
        <p:pic>
          <p:nvPicPr>
            <p:cNvPr id="43" name="Picture 42">
              <a:extLst>
                <a:ext uri="{FF2B5EF4-FFF2-40B4-BE49-F238E27FC236}">
                  <a16:creationId xmlns:a16="http://schemas.microsoft.com/office/drawing/2014/main" id="{3F47F6C3-36B4-4725-8BE2-2E1F3923C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27751" y="2024084"/>
              <a:ext cx="293705" cy="293705"/>
            </a:xfrm>
            <a:prstGeom prst="rect">
              <a:avLst/>
            </a:prstGeom>
          </p:spPr>
        </p:pic>
        <p:sp>
          <p:nvSpPr>
            <p:cNvPr id="44" name="Rectangle 43">
              <a:extLst>
                <a:ext uri="{FF2B5EF4-FFF2-40B4-BE49-F238E27FC236}">
                  <a16:creationId xmlns:a16="http://schemas.microsoft.com/office/drawing/2014/main" id="{9D13CB9B-3C93-49AE-9842-0DB4A335B687}"/>
                </a:ext>
              </a:extLst>
            </p:cNvPr>
            <p:cNvSpPr/>
            <p:nvPr/>
          </p:nvSpPr>
          <p:spPr>
            <a:xfrm rot="20113961">
              <a:off x="9712664" y="2611164"/>
              <a:ext cx="1128315" cy="45719"/>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AC24B05-7B1D-4931-ADC8-63E6397739E3}"/>
                </a:ext>
              </a:extLst>
            </p:cNvPr>
            <p:cNvSpPr/>
            <p:nvPr/>
          </p:nvSpPr>
          <p:spPr>
            <a:xfrm rot="867710">
              <a:off x="9753119" y="2978431"/>
              <a:ext cx="1084992" cy="56893"/>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2013A9BC-19AF-4E5C-95DB-438A5796C6A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66753" y="3250652"/>
              <a:ext cx="620104" cy="620104"/>
            </a:xfrm>
            <a:prstGeom prst="rect">
              <a:avLst/>
            </a:prstGeom>
          </p:spPr>
        </p:pic>
        <p:pic>
          <p:nvPicPr>
            <p:cNvPr id="48" name="Picture 47">
              <a:extLst>
                <a:ext uri="{FF2B5EF4-FFF2-40B4-BE49-F238E27FC236}">
                  <a16:creationId xmlns:a16="http://schemas.microsoft.com/office/drawing/2014/main" id="{1CB51B7D-F9CD-4084-80F2-991EFC4FD85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9132" y="3567159"/>
              <a:ext cx="293705" cy="293705"/>
            </a:xfrm>
            <a:prstGeom prst="rect">
              <a:avLst/>
            </a:prstGeom>
          </p:spPr>
        </p:pic>
        <p:pic>
          <p:nvPicPr>
            <p:cNvPr id="50" name="Picture 49">
              <a:extLst>
                <a:ext uri="{FF2B5EF4-FFF2-40B4-BE49-F238E27FC236}">
                  <a16:creationId xmlns:a16="http://schemas.microsoft.com/office/drawing/2014/main" id="{794AF752-0C6D-4AD4-BF82-3522D39CF40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27751" y="2422690"/>
              <a:ext cx="315185" cy="315185"/>
            </a:xfrm>
            <a:prstGeom prst="rect">
              <a:avLst/>
            </a:prstGeom>
          </p:spPr>
        </p:pic>
      </p:grpSp>
      <p:sp>
        <p:nvSpPr>
          <p:cNvPr id="51" name="Rectangle 50">
            <a:extLst>
              <a:ext uri="{FF2B5EF4-FFF2-40B4-BE49-F238E27FC236}">
                <a16:creationId xmlns:a16="http://schemas.microsoft.com/office/drawing/2014/main" id="{BE3944E2-C402-423B-B721-4BEBD642AFE9}"/>
              </a:ext>
            </a:extLst>
          </p:cNvPr>
          <p:cNvSpPr/>
          <p:nvPr/>
        </p:nvSpPr>
        <p:spPr>
          <a:xfrm>
            <a:off x="6790486" y="4648200"/>
            <a:ext cx="1838965" cy="369332"/>
          </a:xfrm>
          <a:prstGeom prst="rect">
            <a:avLst/>
          </a:prstGeom>
        </p:spPr>
        <p:txBody>
          <a:bodyPr wrap="none">
            <a:spAutoFit/>
          </a:bodyPr>
          <a:lstStyle/>
          <a:p>
            <a:r>
              <a:rPr lang="en-US" dirty="0"/>
              <a:t>Runtime attacks</a:t>
            </a:r>
          </a:p>
        </p:txBody>
      </p:sp>
      <p:grpSp>
        <p:nvGrpSpPr>
          <p:cNvPr id="12" name="Group 11">
            <a:extLst>
              <a:ext uri="{FF2B5EF4-FFF2-40B4-BE49-F238E27FC236}">
                <a16:creationId xmlns:a16="http://schemas.microsoft.com/office/drawing/2014/main" id="{49234852-EF0F-4A0E-B3B5-7847977520B5}"/>
              </a:ext>
            </a:extLst>
          </p:cNvPr>
          <p:cNvGrpSpPr/>
          <p:nvPr/>
        </p:nvGrpSpPr>
        <p:grpSpPr>
          <a:xfrm>
            <a:off x="9860115" y="2016803"/>
            <a:ext cx="1704401" cy="2288452"/>
            <a:chOff x="9874095" y="1971123"/>
            <a:chExt cx="1704401" cy="2288452"/>
          </a:xfrm>
        </p:grpSpPr>
        <p:sp>
          <p:nvSpPr>
            <p:cNvPr id="40" name="Rectangle: Rounded Corners 39">
              <a:extLst>
                <a:ext uri="{FF2B5EF4-FFF2-40B4-BE49-F238E27FC236}">
                  <a16:creationId xmlns:a16="http://schemas.microsoft.com/office/drawing/2014/main" id="{B1015EFD-110F-45BB-9363-3AD267A2AB9A}"/>
                </a:ext>
              </a:extLst>
            </p:cNvPr>
            <p:cNvSpPr/>
            <p:nvPr/>
          </p:nvSpPr>
          <p:spPr>
            <a:xfrm>
              <a:off x="9874095" y="2678486"/>
              <a:ext cx="1704401" cy="1581089"/>
            </a:xfrm>
            <a:prstGeom prst="roundRect">
              <a:avLst>
                <a:gd name="adj" fmla="val 6085"/>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11E612-3783-4277-848D-1C7E87CF7A0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13355" y="2749903"/>
              <a:ext cx="529487" cy="529487"/>
            </a:xfrm>
            <a:prstGeom prst="rect">
              <a:avLst/>
            </a:prstGeom>
          </p:spPr>
        </p:pic>
        <p:pic>
          <p:nvPicPr>
            <p:cNvPr id="49" name="Picture 48">
              <a:extLst>
                <a:ext uri="{FF2B5EF4-FFF2-40B4-BE49-F238E27FC236}">
                  <a16:creationId xmlns:a16="http://schemas.microsoft.com/office/drawing/2014/main" id="{87F6D755-00DE-4975-A0EC-A9029949F87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8340" y="3566488"/>
              <a:ext cx="534108" cy="534108"/>
            </a:xfrm>
            <a:prstGeom prst="rect">
              <a:avLst/>
            </a:prstGeom>
          </p:spPr>
        </p:pic>
        <p:pic>
          <p:nvPicPr>
            <p:cNvPr id="52" name="Picture 51">
              <a:extLst>
                <a:ext uri="{FF2B5EF4-FFF2-40B4-BE49-F238E27FC236}">
                  <a16:creationId xmlns:a16="http://schemas.microsoft.com/office/drawing/2014/main" id="{4F0E8081-EF48-492A-80B4-84C03450FD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41526" y="3517916"/>
              <a:ext cx="534108" cy="534108"/>
            </a:xfrm>
            <a:prstGeom prst="rect">
              <a:avLst/>
            </a:prstGeom>
          </p:spPr>
        </p:pic>
        <p:pic>
          <p:nvPicPr>
            <p:cNvPr id="53" name="Picture 52">
              <a:extLst>
                <a:ext uri="{FF2B5EF4-FFF2-40B4-BE49-F238E27FC236}">
                  <a16:creationId xmlns:a16="http://schemas.microsoft.com/office/drawing/2014/main" id="{298AB925-A5F1-4CAD-B974-18E6D1794CD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6727" r="8085"/>
            <a:stretch/>
          </p:blipFill>
          <p:spPr>
            <a:xfrm>
              <a:off x="10557173" y="1971123"/>
              <a:ext cx="359338" cy="421824"/>
            </a:xfrm>
            <a:prstGeom prst="rect">
              <a:avLst/>
            </a:prstGeom>
          </p:spPr>
        </p:pic>
        <p:sp>
          <p:nvSpPr>
            <p:cNvPr id="54" name="Rectangle 53">
              <a:extLst>
                <a:ext uri="{FF2B5EF4-FFF2-40B4-BE49-F238E27FC236}">
                  <a16:creationId xmlns:a16="http://schemas.microsoft.com/office/drawing/2014/main" id="{29579BD3-8CC8-4DFA-867D-36AAA9955609}"/>
                </a:ext>
              </a:extLst>
            </p:cNvPr>
            <p:cNvSpPr/>
            <p:nvPr/>
          </p:nvSpPr>
          <p:spPr>
            <a:xfrm>
              <a:off x="11036277" y="2670523"/>
              <a:ext cx="391342" cy="223402"/>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3E5758-22B7-4210-84AC-033A88A93A2F}"/>
                </a:ext>
              </a:extLst>
            </p:cNvPr>
            <p:cNvSpPr/>
            <p:nvPr/>
          </p:nvSpPr>
          <p:spPr>
            <a:xfrm>
              <a:off x="10955276" y="2520616"/>
              <a:ext cx="543739" cy="307777"/>
            </a:xfrm>
            <a:prstGeom prst="rect">
              <a:avLst/>
            </a:prstGeom>
          </p:spPr>
          <p:txBody>
            <a:bodyPr wrap="none">
              <a:spAutoFit/>
            </a:bodyPr>
            <a:lstStyle/>
            <a:p>
              <a:r>
                <a:rPr lang="en-US" sz="1400" dirty="0"/>
                <a:t>TCB</a:t>
              </a:r>
            </a:p>
          </p:txBody>
        </p:sp>
      </p:grpSp>
      <p:sp>
        <p:nvSpPr>
          <p:cNvPr id="56" name="Rectangle 55">
            <a:extLst>
              <a:ext uri="{FF2B5EF4-FFF2-40B4-BE49-F238E27FC236}">
                <a16:creationId xmlns:a16="http://schemas.microsoft.com/office/drawing/2014/main" id="{592BDC17-9B0E-4A80-AC15-6B2711D65C8A}"/>
              </a:ext>
            </a:extLst>
          </p:cNvPr>
          <p:cNvSpPr/>
          <p:nvPr/>
        </p:nvSpPr>
        <p:spPr>
          <a:xfrm>
            <a:off x="9881241" y="4648200"/>
            <a:ext cx="1672253" cy="369332"/>
          </a:xfrm>
          <a:prstGeom prst="rect">
            <a:avLst/>
          </a:prstGeom>
        </p:spPr>
        <p:txBody>
          <a:bodyPr wrap="none">
            <a:spAutoFit/>
          </a:bodyPr>
          <a:lstStyle/>
          <a:p>
            <a:r>
              <a:rPr lang="en-US" dirty="0"/>
              <a:t>Least privilege</a:t>
            </a:r>
          </a:p>
        </p:txBody>
      </p:sp>
      <p:grpSp>
        <p:nvGrpSpPr>
          <p:cNvPr id="57" name="Group 56">
            <a:extLst>
              <a:ext uri="{FF2B5EF4-FFF2-40B4-BE49-F238E27FC236}">
                <a16:creationId xmlns:a16="http://schemas.microsoft.com/office/drawing/2014/main" id="{A9D4C888-4497-45F3-AAD5-2DCFB0238E5C}"/>
              </a:ext>
            </a:extLst>
          </p:cNvPr>
          <p:cNvGrpSpPr/>
          <p:nvPr/>
        </p:nvGrpSpPr>
        <p:grpSpPr>
          <a:xfrm>
            <a:off x="288762" y="2322221"/>
            <a:ext cx="2199794" cy="1877669"/>
            <a:chOff x="378619" y="2162545"/>
            <a:chExt cx="2655432" cy="2266586"/>
          </a:xfrm>
        </p:grpSpPr>
        <p:sp>
          <p:nvSpPr>
            <p:cNvPr id="58" name="Rectangle 57">
              <a:extLst>
                <a:ext uri="{FF2B5EF4-FFF2-40B4-BE49-F238E27FC236}">
                  <a16:creationId xmlns:a16="http://schemas.microsoft.com/office/drawing/2014/main" id="{C048C5E7-2845-49F9-980C-E86FC774C2EB}"/>
                </a:ext>
              </a:extLst>
            </p:cNvPr>
            <p:cNvSpPr/>
            <p:nvPr/>
          </p:nvSpPr>
          <p:spPr>
            <a:xfrm rot="18718275">
              <a:off x="803574" y="3343179"/>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43B4305-4E4C-490D-AFBD-B6CECC362C9A}"/>
                </a:ext>
              </a:extLst>
            </p:cNvPr>
            <p:cNvSpPr/>
            <p:nvPr/>
          </p:nvSpPr>
          <p:spPr>
            <a:xfrm rot="2742629">
              <a:off x="867031" y="3365905"/>
              <a:ext cx="1718034" cy="69961"/>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F9C7C8AE-647D-44A1-8B75-347B0455F1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17264" y="2982202"/>
              <a:ext cx="685800" cy="685800"/>
            </a:xfrm>
            <a:prstGeom prst="rect">
              <a:avLst/>
            </a:prstGeom>
          </p:spPr>
        </p:pic>
        <p:pic>
          <p:nvPicPr>
            <p:cNvPr id="61" name="Picture 60">
              <a:extLst>
                <a:ext uri="{FF2B5EF4-FFF2-40B4-BE49-F238E27FC236}">
                  <a16:creationId xmlns:a16="http://schemas.microsoft.com/office/drawing/2014/main" id="{326EC8E1-4B7A-4366-9FB2-5826EEBE12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378619" y="2162545"/>
              <a:ext cx="620104" cy="620104"/>
            </a:xfrm>
            <a:prstGeom prst="rect">
              <a:avLst/>
            </a:prstGeom>
          </p:spPr>
        </p:pic>
        <p:pic>
          <p:nvPicPr>
            <p:cNvPr id="62" name="Picture 61">
              <a:extLst>
                <a:ext uri="{FF2B5EF4-FFF2-40B4-BE49-F238E27FC236}">
                  <a16:creationId xmlns:a16="http://schemas.microsoft.com/office/drawing/2014/main" id="{88C5F56B-EFA1-438C-BCF4-28178208995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3947" y="2162545"/>
              <a:ext cx="620104" cy="620104"/>
            </a:xfrm>
            <a:prstGeom prst="rect">
              <a:avLst/>
            </a:prstGeom>
          </p:spPr>
        </p:pic>
        <p:pic>
          <p:nvPicPr>
            <p:cNvPr id="63" name="Picture 62">
              <a:extLst>
                <a:ext uri="{FF2B5EF4-FFF2-40B4-BE49-F238E27FC236}">
                  <a16:creationId xmlns:a16="http://schemas.microsoft.com/office/drawing/2014/main" id="{F4B86A2E-BEBC-4BF9-A1D6-31F651988D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19" y="3730161"/>
              <a:ext cx="620104" cy="620104"/>
            </a:xfrm>
            <a:prstGeom prst="rect">
              <a:avLst/>
            </a:prstGeom>
          </p:spPr>
        </p:pic>
        <p:pic>
          <p:nvPicPr>
            <p:cNvPr id="64" name="Picture 63">
              <a:extLst>
                <a:ext uri="{FF2B5EF4-FFF2-40B4-BE49-F238E27FC236}">
                  <a16:creationId xmlns:a16="http://schemas.microsoft.com/office/drawing/2014/main" id="{43699962-341C-48B2-9108-D873AF94684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727" r="8085"/>
            <a:stretch/>
          </p:blipFill>
          <p:spPr>
            <a:xfrm>
              <a:off x="2453372" y="3939389"/>
              <a:ext cx="417195" cy="489742"/>
            </a:xfrm>
            <a:prstGeom prst="rect">
              <a:avLst/>
            </a:prstGeom>
          </p:spPr>
        </p:pic>
        <p:pic>
          <p:nvPicPr>
            <p:cNvPr id="65" name="Picture 64">
              <a:extLst>
                <a:ext uri="{FF2B5EF4-FFF2-40B4-BE49-F238E27FC236}">
                  <a16:creationId xmlns:a16="http://schemas.microsoft.com/office/drawing/2014/main" id="{9645777E-9B9C-4EDF-877D-C516266AFD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92370" y="3645684"/>
              <a:ext cx="293705" cy="293705"/>
            </a:xfrm>
            <a:prstGeom prst="rect">
              <a:avLst/>
            </a:prstGeom>
          </p:spPr>
        </p:pic>
        <p:pic>
          <p:nvPicPr>
            <p:cNvPr id="66" name="Picture 65">
              <a:extLst>
                <a:ext uri="{FF2B5EF4-FFF2-40B4-BE49-F238E27FC236}">
                  <a16:creationId xmlns:a16="http://schemas.microsoft.com/office/drawing/2014/main" id="{149D377F-EFB6-4B04-9742-5509D24907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7820" y="3792536"/>
              <a:ext cx="293705" cy="293705"/>
            </a:xfrm>
            <a:prstGeom prst="rect">
              <a:avLst/>
            </a:prstGeom>
          </p:spPr>
        </p:pic>
      </p:grpSp>
    </p:spTree>
    <p:extLst>
      <p:ext uri="{BB962C8B-B14F-4D97-AF65-F5344CB8AC3E}">
        <p14:creationId xmlns:p14="http://schemas.microsoft.com/office/powerpoint/2010/main" val="1800847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EB008F-6781-43D5-B2F8-98730680182D}"/>
              </a:ext>
            </a:extLst>
          </p:cNvPr>
          <p:cNvSpPr>
            <a:spLocks noGrp="1"/>
          </p:cNvSpPr>
          <p:nvPr>
            <p:ph idx="1"/>
          </p:nvPr>
        </p:nvSpPr>
        <p:spPr/>
        <p:txBody>
          <a:bodyPr/>
          <a:lstStyle/>
          <a:p>
            <a:r>
              <a:rPr lang="en-US" dirty="0"/>
              <a:t>Type I : Sensors</a:t>
            </a:r>
          </a:p>
          <a:p>
            <a:endParaRPr lang="en-US" sz="1600" dirty="0"/>
          </a:p>
          <a:p>
            <a:pPr lvl="1"/>
            <a:r>
              <a:rPr lang="en-US" dirty="0"/>
              <a:t>Remote attacker</a:t>
            </a:r>
          </a:p>
          <a:p>
            <a:pPr lvl="1"/>
            <a:endParaRPr lang="en-US" dirty="0"/>
          </a:p>
          <a:p>
            <a:pPr lvl="1"/>
            <a:endParaRPr lang="en-US" dirty="0"/>
          </a:p>
          <a:p>
            <a:pPr lvl="1"/>
            <a:endParaRPr lang="en-US" dirty="0"/>
          </a:p>
          <a:p>
            <a:r>
              <a:rPr lang="en-US" dirty="0"/>
              <a:t>Type II : Compute Devices</a:t>
            </a:r>
          </a:p>
          <a:p>
            <a:pPr lvl="1"/>
            <a:endParaRPr lang="en-US" sz="1600" dirty="0"/>
          </a:p>
          <a:p>
            <a:pPr lvl="1"/>
            <a:r>
              <a:rPr lang="en-US" dirty="0"/>
              <a:t>Local physical attacker</a:t>
            </a:r>
          </a:p>
        </p:txBody>
      </p:sp>
      <p:sp>
        <p:nvSpPr>
          <p:cNvPr id="3" name="Date Placeholder 2">
            <a:extLst>
              <a:ext uri="{FF2B5EF4-FFF2-40B4-BE49-F238E27FC236}">
                <a16:creationId xmlns:a16="http://schemas.microsoft.com/office/drawing/2014/main" id="{A0D615E4-79FF-4394-85C6-DE6E33D2E369}"/>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4AEB036E-07CC-46CE-951B-F319CB85E809}"/>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3B7B5E9F-B8B1-427F-94A6-94863C1B3764}"/>
              </a:ext>
            </a:extLst>
          </p:cNvPr>
          <p:cNvSpPr>
            <a:spLocks noGrp="1"/>
          </p:cNvSpPr>
          <p:nvPr>
            <p:ph type="sldNum" sz="quarter" idx="12"/>
          </p:nvPr>
        </p:nvSpPr>
        <p:spPr/>
        <p:txBody>
          <a:bodyPr/>
          <a:lstStyle/>
          <a:p>
            <a:fld id="{6C6AE60A-B69C-4790-82F7-3882EDF23186}" type="slidenum">
              <a:rPr lang="en-GB" smtClean="0"/>
              <a:t>87</a:t>
            </a:fld>
            <a:endParaRPr lang="en-GB" dirty="0"/>
          </a:p>
        </p:txBody>
      </p:sp>
      <p:sp>
        <p:nvSpPr>
          <p:cNvPr id="6" name="Title 5">
            <a:extLst>
              <a:ext uri="{FF2B5EF4-FFF2-40B4-BE49-F238E27FC236}">
                <a16:creationId xmlns:a16="http://schemas.microsoft.com/office/drawing/2014/main" id="{EA8951C7-AAA8-436D-A45A-E48F0A9282B0}"/>
              </a:ext>
            </a:extLst>
          </p:cNvPr>
          <p:cNvSpPr>
            <a:spLocks noGrp="1"/>
          </p:cNvSpPr>
          <p:nvPr>
            <p:ph type="title"/>
          </p:nvPr>
        </p:nvSpPr>
        <p:spPr/>
        <p:txBody>
          <a:bodyPr/>
          <a:lstStyle/>
          <a:p>
            <a:r>
              <a:rPr lang="en-US" dirty="0"/>
              <a:t>Attacker model</a:t>
            </a:r>
          </a:p>
        </p:txBody>
      </p:sp>
      <p:pic>
        <p:nvPicPr>
          <p:cNvPr id="8" name="Picture 7">
            <a:extLst>
              <a:ext uri="{FF2B5EF4-FFF2-40B4-BE49-F238E27FC236}">
                <a16:creationId xmlns:a16="http://schemas.microsoft.com/office/drawing/2014/main" id="{50103DCC-3DD3-4218-9951-1E0907FAC0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0391" y="1936278"/>
            <a:ext cx="761695" cy="761695"/>
          </a:xfrm>
          <a:prstGeom prst="rect">
            <a:avLst/>
          </a:prstGeom>
        </p:spPr>
      </p:pic>
      <p:pic>
        <p:nvPicPr>
          <p:cNvPr id="10" name="Picture 9">
            <a:extLst>
              <a:ext uri="{FF2B5EF4-FFF2-40B4-BE49-F238E27FC236}">
                <a16:creationId xmlns:a16="http://schemas.microsoft.com/office/drawing/2014/main" id="{FEAA958A-08A7-4063-A87A-46A677B2D7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7536" y="1828766"/>
            <a:ext cx="877269" cy="877269"/>
          </a:xfrm>
          <a:prstGeom prst="rect">
            <a:avLst/>
          </a:prstGeom>
        </p:spPr>
      </p:pic>
      <p:pic>
        <p:nvPicPr>
          <p:cNvPr id="14" name="Picture 13">
            <a:extLst>
              <a:ext uri="{FF2B5EF4-FFF2-40B4-BE49-F238E27FC236}">
                <a16:creationId xmlns:a16="http://schemas.microsoft.com/office/drawing/2014/main" id="{6E93004C-A248-4BA2-992A-CEF31AD5E6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6419" y="1912034"/>
            <a:ext cx="685495" cy="685495"/>
          </a:xfrm>
          <a:prstGeom prst="rect">
            <a:avLst/>
          </a:prstGeom>
        </p:spPr>
      </p:pic>
      <p:grpSp>
        <p:nvGrpSpPr>
          <p:cNvPr id="17" name="Group 16">
            <a:extLst>
              <a:ext uri="{FF2B5EF4-FFF2-40B4-BE49-F238E27FC236}">
                <a16:creationId xmlns:a16="http://schemas.microsoft.com/office/drawing/2014/main" id="{544A3571-C719-404D-BB2D-E1E70F21ECFF}"/>
              </a:ext>
            </a:extLst>
          </p:cNvPr>
          <p:cNvGrpSpPr/>
          <p:nvPr/>
        </p:nvGrpSpPr>
        <p:grpSpPr>
          <a:xfrm>
            <a:off x="7625409" y="1601181"/>
            <a:ext cx="685801" cy="1031829"/>
            <a:chOff x="7430988" y="1604996"/>
            <a:chExt cx="685801" cy="1031829"/>
          </a:xfrm>
        </p:grpSpPr>
        <p:pic>
          <p:nvPicPr>
            <p:cNvPr id="12" name="Picture 11">
              <a:extLst>
                <a:ext uri="{FF2B5EF4-FFF2-40B4-BE49-F238E27FC236}">
                  <a16:creationId xmlns:a16="http://schemas.microsoft.com/office/drawing/2014/main" id="{1081517A-2B91-4F9D-9880-12491A159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59589" y="2179625"/>
              <a:ext cx="457200" cy="457200"/>
            </a:xfrm>
            <a:prstGeom prst="rect">
              <a:avLst/>
            </a:prstGeom>
          </p:spPr>
        </p:pic>
        <p:pic>
          <p:nvPicPr>
            <p:cNvPr id="16" name="Picture 15">
              <a:extLst>
                <a:ext uri="{FF2B5EF4-FFF2-40B4-BE49-F238E27FC236}">
                  <a16:creationId xmlns:a16="http://schemas.microsoft.com/office/drawing/2014/main" id="{0A6E812C-9A6D-48B3-8C4A-70E45CB39E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135931">
              <a:off x="7430988" y="1604996"/>
              <a:ext cx="457200" cy="457200"/>
            </a:xfrm>
            <a:prstGeom prst="rect">
              <a:avLst/>
            </a:prstGeom>
          </p:spPr>
        </p:pic>
      </p:grpSp>
      <p:pic>
        <p:nvPicPr>
          <p:cNvPr id="18" name="Picture 17">
            <a:extLst>
              <a:ext uri="{FF2B5EF4-FFF2-40B4-BE49-F238E27FC236}">
                <a16:creationId xmlns:a16="http://schemas.microsoft.com/office/drawing/2014/main" id="{FBADF9B3-022C-42A9-B942-7A013633F7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5848058" y="4214985"/>
            <a:ext cx="877268" cy="877268"/>
          </a:xfrm>
          <a:prstGeom prst="rect">
            <a:avLst/>
          </a:prstGeom>
        </p:spPr>
      </p:pic>
      <p:pic>
        <p:nvPicPr>
          <p:cNvPr id="19" name="Picture 18">
            <a:extLst>
              <a:ext uri="{FF2B5EF4-FFF2-40B4-BE49-F238E27FC236}">
                <a16:creationId xmlns:a16="http://schemas.microsoft.com/office/drawing/2014/main" id="{CF46C334-9D67-4CDE-AD8D-DE8E8EEC7DB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65305" y="4261952"/>
            <a:ext cx="767247" cy="767247"/>
          </a:xfrm>
          <a:prstGeom prst="rect">
            <a:avLst/>
          </a:prstGeom>
        </p:spPr>
      </p:pic>
      <p:pic>
        <p:nvPicPr>
          <p:cNvPr id="21" name="Picture 20">
            <a:extLst>
              <a:ext uri="{FF2B5EF4-FFF2-40B4-BE49-F238E27FC236}">
                <a16:creationId xmlns:a16="http://schemas.microsoft.com/office/drawing/2014/main" id="{652E364D-C943-4F60-B5B3-F4E017C542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50790" y="4401497"/>
            <a:ext cx="619986" cy="619986"/>
          </a:xfrm>
          <a:prstGeom prst="rect">
            <a:avLst/>
          </a:prstGeom>
        </p:spPr>
      </p:pic>
    </p:spTree>
    <p:extLst>
      <p:ext uri="{BB962C8B-B14F-4D97-AF65-F5344CB8AC3E}">
        <p14:creationId xmlns:p14="http://schemas.microsoft.com/office/powerpoint/2010/main" val="2630971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B67041-F338-41F0-991E-777B65F01DE2}"/>
              </a:ext>
            </a:extLst>
          </p:cNvPr>
          <p:cNvSpPr>
            <a:spLocks noGrp="1"/>
          </p:cNvSpPr>
          <p:nvPr>
            <p:ph idx="1"/>
          </p:nvPr>
        </p:nvSpPr>
        <p:spPr/>
        <p:txBody>
          <a:bodyPr/>
          <a:lstStyle/>
          <a:p>
            <a:r>
              <a:rPr lang="en-US" dirty="0"/>
              <a:t>Platform-wide enclave</a:t>
            </a:r>
          </a:p>
          <a:p>
            <a:endParaRPr lang="en-US" dirty="0"/>
          </a:p>
          <a:p>
            <a:r>
              <a:rPr lang="en-US" dirty="0"/>
              <a:t>Three types of enclave</a:t>
            </a:r>
          </a:p>
          <a:p>
            <a:pPr lvl="1"/>
            <a:r>
              <a:rPr lang="en-US" dirty="0"/>
              <a:t>Application enclave</a:t>
            </a:r>
          </a:p>
          <a:p>
            <a:pPr lvl="1"/>
            <a:r>
              <a:rPr lang="en-US" dirty="0"/>
              <a:t>Controller enclave</a:t>
            </a:r>
          </a:p>
          <a:p>
            <a:pPr lvl="2"/>
            <a:r>
              <a:rPr lang="en-US" dirty="0"/>
              <a:t>Multi app isolation</a:t>
            </a:r>
          </a:p>
          <a:p>
            <a:pPr lvl="2"/>
            <a:r>
              <a:rPr lang="en-US" dirty="0"/>
              <a:t>Policy enforcement</a:t>
            </a:r>
          </a:p>
          <a:p>
            <a:pPr lvl="1"/>
            <a:r>
              <a:rPr lang="en-US" dirty="0"/>
              <a:t>Firmware enclave</a:t>
            </a:r>
          </a:p>
          <a:p>
            <a:pPr lvl="1"/>
            <a:endParaRPr lang="en-US" dirty="0"/>
          </a:p>
          <a:p>
            <a:r>
              <a:rPr lang="en-US" dirty="0"/>
              <a:t>Communication over shared memory</a:t>
            </a:r>
          </a:p>
          <a:p>
            <a:pPr lvl="1"/>
            <a:r>
              <a:rPr lang="en-US" dirty="0"/>
              <a:t>Enclave: EPC + shared buffer </a:t>
            </a:r>
          </a:p>
          <a:p>
            <a:endParaRPr lang="en-US" dirty="0"/>
          </a:p>
        </p:txBody>
      </p:sp>
      <p:sp>
        <p:nvSpPr>
          <p:cNvPr id="3" name="Date Placeholder 2">
            <a:extLst>
              <a:ext uri="{FF2B5EF4-FFF2-40B4-BE49-F238E27FC236}">
                <a16:creationId xmlns:a16="http://schemas.microsoft.com/office/drawing/2014/main" id="{EC324860-AACD-4757-A3F0-CA1BD2550F8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975D5E04-4688-434E-83D3-5769F0BB1BD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83D5D7D-50E1-4691-8895-DF243F3E34F9}"/>
              </a:ext>
            </a:extLst>
          </p:cNvPr>
          <p:cNvSpPr>
            <a:spLocks noGrp="1"/>
          </p:cNvSpPr>
          <p:nvPr>
            <p:ph type="sldNum" sz="quarter" idx="12"/>
          </p:nvPr>
        </p:nvSpPr>
        <p:spPr/>
        <p:txBody>
          <a:bodyPr/>
          <a:lstStyle/>
          <a:p>
            <a:fld id="{6C6AE60A-B69C-4790-82F7-3882EDF23186}" type="slidenum">
              <a:rPr lang="en-GB" smtClean="0"/>
              <a:t>88</a:t>
            </a:fld>
            <a:endParaRPr lang="en-GB" dirty="0"/>
          </a:p>
        </p:txBody>
      </p:sp>
      <p:sp>
        <p:nvSpPr>
          <p:cNvPr id="6" name="Title 5">
            <a:extLst>
              <a:ext uri="{FF2B5EF4-FFF2-40B4-BE49-F238E27FC236}">
                <a16:creationId xmlns:a16="http://schemas.microsoft.com/office/drawing/2014/main" id="{E3715245-3563-40EC-9A73-10A66CE7A676}"/>
              </a:ext>
            </a:extLst>
          </p:cNvPr>
          <p:cNvSpPr>
            <a:spLocks noGrp="1"/>
          </p:cNvSpPr>
          <p:nvPr>
            <p:ph type="title"/>
          </p:nvPr>
        </p:nvSpPr>
        <p:spPr>
          <a:xfrm>
            <a:off x="323850" y="620714"/>
            <a:ext cx="11537950" cy="972000"/>
          </a:xfrm>
        </p:spPr>
        <p:txBody>
          <a:bodyPr/>
          <a:lstStyle/>
          <a:p>
            <a:r>
              <a:rPr lang="en-US" dirty="0"/>
              <a:t>PIE</a:t>
            </a:r>
          </a:p>
        </p:txBody>
      </p:sp>
      <p:grpSp>
        <p:nvGrpSpPr>
          <p:cNvPr id="35" name="Group 34">
            <a:extLst>
              <a:ext uri="{FF2B5EF4-FFF2-40B4-BE49-F238E27FC236}">
                <a16:creationId xmlns:a16="http://schemas.microsoft.com/office/drawing/2014/main" id="{35FD6EF6-2A63-459A-AFCF-BC5DD696E52A}"/>
              </a:ext>
            </a:extLst>
          </p:cNvPr>
          <p:cNvGrpSpPr/>
          <p:nvPr/>
        </p:nvGrpSpPr>
        <p:grpSpPr>
          <a:xfrm>
            <a:off x="8190723" y="3524263"/>
            <a:ext cx="3161043" cy="2584352"/>
            <a:chOff x="7559973" y="1219200"/>
            <a:chExt cx="3935677" cy="3217664"/>
          </a:xfrm>
        </p:grpSpPr>
        <p:grpSp>
          <p:nvGrpSpPr>
            <p:cNvPr id="7" name="Group 6">
              <a:extLst>
                <a:ext uri="{FF2B5EF4-FFF2-40B4-BE49-F238E27FC236}">
                  <a16:creationId xmlns:a16="http://schemas.microsoft.com/office/drawing/2014/main" id="{8BDCD105-81FD-460E-BEFB-9063E4AE40AE}"/>
                </a:ext>
              </a:extLst>
            </p:cNvPr>
            <p:cNvGrpSpPr/>
            <p:nvPr/>
          </p:nvGrpSpPr>
          <p:grpSpPr>
            <a:xfrm>
              <a:off x="7559973" y="1967217"/>
              <a:ext cx="3794981" cy="2469647"/>
              <a:chOff x="3842507" y="2625217"/>
              <a:chExt cx="2354988" cy="1508625"/>
            </a:xfrm>
          </p:grpSpPr>
          <p:pic>
            <p:nvPicPr>
              <p:cNvPr id="8" name="Picture 7">
                <a:extLst>
                  <a:ext uri="{FF2B5EF4-FFF2-40B4-BE49-F238E27FC236}">
                    <a16:creationId xmlns:a16="http://schemas.microsoft.com/office/drawing/2014/main" id="{B61B57A8-2742-4860-85A4-349925A2F9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342" b="17299"/>
              <a:stretch/>
            </p:blipFill>
            <p:spPr>
              <a:xfrm>
                <a:off x="3970003" y="2625217"/>
                <a:ext cx="605815" cy="402021"/>
              </a:xfrm>
              <a:prstGeom prst="rect">
                <a:avLst/>
              </a:prstGeom>
            </p:spPr>
          </p:pic>
          <p:pic>
            <p:nvPicPr>
              <p:cNvPr id="9" name="Picture 8">
                <a:extLst>
                  <a:ext uri="{FF2B5EF4-FFF2-40B4-BE49-F238E27FC236}">
                    <a16:creationId xmlns:a16="http://schemas.microsoft.com/office/drawing/2014/main" id="{3A63CF3E-1494-4103-A0A8-5A5DC28E99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8270" y="2625217"/>
                <a:ext cx="402021" cy="402021"/>
              </a:xfrm>
              <a:prstGeom prst="rect">
                <a:avLst/>
              </a:prstGeom>
            </p:spPr>
          </p:pic>
          <p:pic>
            <p:nvPicPr>
              <p:cNvPr id="10" name="Picture 9">
                <a:extLst>
                  <a:ext uri="{FF2B5EF4-FFF2-40B4-BE49-F238E27FC236}">
                    <a16:creationId xmlns:a16="http://schemas.microsoft.com/office/drawing/2014/main" id="{308D9D72-BBC0-4B74-B3A3-8705AD946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5344" y="2625217"/>
                <a:ext cx="402021" cy="402021"/>
              </a:xfrm>
              <a:prstGeom prst="rect">
                <a:avLst/>
              </a:prstGeom>
            </p:spPr>
          </p:pic>
          <p:sp>
            <p:nvSpPr>
              <p:cNvPr id="11" name="Rectangle 10">
                <a:extLst>
                  <a:ext uri="{FF2B5EF4-FFF2-40B4-BE49-F238E27FC236}">
                    <a16:creationId xmlns:a16="http://schemas.microsoft.com/office/drawing/2014/main" id="{BB3CCFAB-A7D1-41FD-A3A7-A02F9FF3FC6A}"/>
                  </a:ext>
                </a:extLst>
              </p:cNvPr>
              <p:cNvSpPr/>
              <p:nvPr/>
            </p:nvSpPr>
            <p:spPr>
              <a:xfrm>
                <a:off x="3842507" y="3945831"/>
                <a:ext cx="361293" cy="188011"/>
              </a:xfrm>
              <a:prstGeom prst="rect">
                <a:avLst/>
              </a:prstGeom>
            </p:spPr>
            <p:txBody>
              <a:bodyPr wrap="none">
                <a:spAutoFit/>
              </a:bodyPr>
              <a:lstStyle/>
              <a:p>
                <a:r>
                  <a:rPr lang="en-US" sz="1400" dirty="0">
                    <a:latin typeface="Consolas" panose="020B0609020204030204" pitchFamily="49" charset="0"/>
                  </a:rPr>
                  <a:t>0x00</a:t>
                </a:r>
              </a:p>
            </p:txBody>
          </p:sp>
          <p:sp>
            <p:nvSpPr>
              <p:cNvPr id="12" name="Rectangle 11">
                <a:extLst>
                  <a:ext uri="{FF2B5EF4-FFF2-40B4-BE49-F238E27FC236}">
                    <a16:creationId xmlns:a16="http://schemas.microsoft.com/office/drawing/2014/main" id="{E760ECC6-B8B0-4417-A689-80D796D9C507}"/>
                  </a:ext>
                </a:extLst>
              </p:cNvPr>
              <p:cNvSpPr/>
              <p:nvPr/>
            </p:nvSpPr>
            <p:spPr>
              <a:xfrm>
                <a:off x="5774528" y="3945831"/>
                <a:ext cx="422967" cy="188011"/>
              </a:xfrm>
              <a:prstGeom prst="rect">
                <a:avLst/>
              </a:prstGeom>
            </p:spPr>
            <p:txBody>
              <a:bodyPr wrap="none">
                <a:spAutoFit/>
              </a:bodyPr>
              <a:lstStyle/>
              <a:p>
                <a:r>
                  <a:rPr lang="en-US" sz="1400" dirty="0">
                    <a:latin typeface="Consolas" panose="020B0609020204030204" pitchFamily="49" charset="0"/>
                  </a:rPr>
                  <a:t>0x0FF</a:t>
                </a:r>
              </a:p>
            </p:txBody>
          </p:sp>
          <p:sp>
            <p:nvSpPr>
              <p:cNvPr id="13" name="Isosceles Triangle 12">
                <a:extLst>
                  <a:ext uri="{FF2B5EF4-FFF2-40B4-BE49-F238E27FC236}">
                    <a16:creationId xmlns:a16="http://schemas.microsoft.com/office/drawing/2014/main" id="{CAA68FCF-2049-4FDC-972D-D58C3FA41474}"/>
                  </a:ext>
                </a:extLst>
              </p:cNvPr>
              <p:cNvSpPr/>
              <p:nvPr/>
            </p:nvSpPr>
            <p:spPr>
              <a:xfrm rot="16200000">
                <a:off x="4101121" y="3555036"/>
                <a:ext cx="415288" cy="315997"/>
              </a:xfrm>
              <a:prstGeom prst="triangle">
                <a:avLst>
                  <a:gd name="adj" fmla="val 100000"/>
                </a:avLst>
              </a:prstGeom>
              <a:solidFill>
                <a:srgbClr val="98FB71"/>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4EE7DBAB-8D0C-4A9F-8010-21B7A3C1A63C}"/>
                  </a:ext>
                </a:extLst>
              </p:cNvPr>
              <p:cNvSpPr/>
              <p:nvPr/>
            </p:nvSpPr>
            <p:spPr>
              <a:xfrm rot="5400000">
                <a:off x="4101119" y="3554849"/>
                <a:ext cx="415289" cy="315997"/>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55A96A3A-4337-4F82-A377-5B07126D247F}"/>
                  </a:ext>
                </a:extLst>
              </p:cNvPr>
              <p:cNvSpPr/>
              <p:nvPr/>
            </p:nvSpPr>
            <p:spPr>
              <a:xfrm rot="16200000">
                <a:off x="4791039" y="2684358"/>
                <a:ext cx="415289" cy="2057361"/>
              </a:xfrm>
              <a:prstGeom prst="rect">
                <a:avLst/>
              </a:prstGeom>
              <a:no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Isosceles Triangle 15">
                <a:extLst>
                  <a:ext uri="{FF2B5EF4-FFF2-40B4-BE49-F238E27FC236}">
                    <a16:creationId xmlns:a16="http://schemas.microsoft.com/office/drawing/2014/main" id="{D4E50ED0-4804-4F7B-94FD-5BBED40C1ECC}"/>
                  </a:ext>
                </a:extLst>
              </p:cNvPr>
              <p:cNvSpPr/>
              <p:nvPr/>
            </p:nvSpPr>
            <p:spPr>
              <a:xfrm rot="16200000">
                <a:off x="5178524" y="3627392"/>
                <a:ext cx="415288" cy="171302"/>
              </a:xfrm>
              <a:prstGeom prst="triangle">
                <a:avLst>
                  <a:gd name="adj" fmla="val 100000"/>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F00DE0E6-377A-4314-9E13-F0244219624C}"/>
                  </a:ext>
                </a:extLst>
              </p:cNvPr>
              <p:cNvSpPr/>
              <p:nvPr/>
            </p:nvSpPr>
            <p:spPr>
              <a:xfrm rot="5400000">
                <a:off x="5178636" y="3627317"/>
                <a:ext cx="415288" cy="171078"/>
              </a:xfrm>
              <a:prstGeom prst="triangle">
                <a:avLst>
                  <a:gd name="adj" fmla="val 100000"/>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EA65AB8-1062-4C00-80E5-CB0AEF40C999}"/>
                  </a:ext>
                </a:extLst>
              </p:cNvPr>
              <p:cNvSpPr/>
              <p:nvPr/>
            </p:nvSpPr>
            <p:spPr>
              <a:xfrm rot="16200000">
                <a:off x="4778193" y="3599111"/>
                <a:ext cx="415290" cy="227469"/>
              </a:xfrm>
              <a:prstGeom prst="rect">
                <a:avLst/>
              </a:prstGeom>
              <a:solidFill>
                <a:srgbClr val="8DD1F7"/>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62FA9F8-B49B-4772-B9B9-DB468F28CB27}"/>
                  </a:ext>
                </a:extLst>
              </p:cNvPr>
              <p:cNvSpPr/>
              <p:nvPr/>
            </p:nvSpPr>
            <p:spPr>
              <a:xfrm rot="16200000">
                <a:off x="5618708" y="3599111"/>
                <a:ext cx="415290" cy="227469"/>
              </a:xfrm>
              <a:prstGeom prst="rect">
                <a:avLst/>
              </a:prstGeom>
              <a:solidFill>
                <a:srgbClr val="F59595"/>
              </a:solidFill>
              <a:ln w="952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D06EBCA8-4CD1-4452-9D81-FFE2052A963F}"/>
                  </a:ext>
                </a:extLst>
              </p:cNvPr>
              <p:cNvCxnSpPr>
                <a:stCxn id="8" idx="2"/>
                <a:endCxn id="14" idx="2"/>
              </p:cNvCxnSpPr>
              <p:nvPr/>
            </p:nvCxnSpPr>
            <p:spPr>
              <a:xfrm flipH="1">
                <a:off x="4150765" y="3027238"/>
                <a:ext cx="122146" cy="477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0C1F89E-FEB5-4F84-B9B6-5A460497ADFB}"/>
                  </a:ext>
                </a:extLst>
              </p:cNvPr>
              <p:cNvCxnSpPr>
                <a:stCxn id="8" idx="2"/>
                <a:endCxn id="13" idx="3"/>
              </p:cNvCxnSpPr>
              <p:nvPr/>
            </p:nvCxnSpPr>
            <p:spPr>
              <a:xfrm>
                <a:off x="4272911" y="3027238"/>
                <a:ext cx="193853" cy="478153"/>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48F6FCF-39FE-4C55-8645-EB9E1F1C6E0A}"/>
                  </a:ext>
                </a:extLst>
              </p:cNvPr>
              <p:cNvCxnSpPr>
                <a:stCxn id="9" idx="2"/>
                <a:endCxn id="14" idx="2"/>
              </p:cNvCxnSpPr>
              <p:nvPr/>
            </p:nvCxnSpPr>
            <p:spPr>
              <a:xfrm flipH="1">
                <a:off x="4150765" y="3027238"/>
                <a:ext cx="878516" cy="477965"/>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297A50-A8CC-467E-AAAD-EF05197AC389}"/>
                  </a:ext>
                </a:extLst>
              </p:cNvPr>
              <p:cNvCxnSpPr>
                <a:stCxn id="9" idx="2"/>
                <a:endCxn id="13" idx="3"/>
              </p:cNvCxnSpPr>
              <p:nvPr/>
            </p:nvCxnSpPr>
            <p:spPr>
              <a:xfrm flipH="1">
                <a:off x="4466764" y="3027238"/>
                <a:ext cx="562517" cy="478153"/>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CAC577C-D060-4E44-8CC1-DE6E74109A11}"/>
                  </a:ext>
                </a:extLst>
              </p:cNvPr>
              <p:cNvCxnSpPr>
                <a:stCxn id="9" idx="2"/>
              </p:cNvCxnSpPr>
              <p:nvPr/>
            </p:nvCxnSpPr>
            <p:spPr>
              <a:xfrm flipH="1">
                <a:off x="4872103" y="3027238"/>
                <a:ext cx="157178" cy="47777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909588E-F61A-465B-8372-EF26D177A700}"/>
                  </a:ext>
                </a:extLst>
              </p:cNvPr>
              <p:cNvCxnSpPr>
                <a:stCxn id="9" idx="2"/>
              </p:cNvCxnSpPr>
              <p:nvPr/>
            </p:nvCxnSpPr>
            <p:spPr>
              <a:xfrm>
                <a:off x="5029281" y="3027238"/>
                <a:ext cx="70292" cy="47777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711D267-60C0-4E29-98ED-2CB1D3C183DF}"/>
                  </a:ext>
                </a:extLst>
              </p:cNvPr>
              <p:cNvCxnSpPr>
                <a:stCxn id="10" idx="2"/>
              </p:cNvCxnSpPr>
              <p:nvPr/>
            </p:nvCxnSpPr>
            <p:spPr>
              <a:xfrm flipH="1">
                <a:off x="5712618" y="3027238"/>
                <a:ext cx="113737" cy="47777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C8E0278-1CEC-4BFD-BC3D-BDEA4056AE78}"/>
                  </a:ext>
                </a:extLst>
              </p:cNvPr>
              <p:cNvCxnSpPr>
                <a:stCxn id="10" idx="2"/>
              </p:cNvCxnSpPr>
              <p:nvPr/>
            </p:nvCxnSpPr>
            <p:spPr>
              <a:xfrm>
                <a:off x="5826355" y="3027238"/>
                <a:ext cx="113733" cy="47777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792E4E1-A0B9-48E7-AB97-94885B36B55A}"/>
                  </a:ext>
                </a:extLst>
              </p:cNvPr>
              <p:cNvCxnSpPr>
                <a:stCxn id="9" idx="2"/>
                <a:endCxn id="17" idx="2"/>
              </p:cNvCxnSpPr>
              <p:nvPr/>
            </p:nvCxnSpPr>
            <p:spPr>
              <a:xfrm>
                <a:off x="5029281" y="3027238"/>
                <a:ext cx="271460" cy="477974"/>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C5F4D89-0E84-4940-9C4C-49322F79E0B1}"/>
                  </a:ext>
                </a:extLst>
              </p:cNvPr>
              <p:cNvCxnSpPr>
                <a:stCxn id="9" idx="2"/>
                <a:endCxn id="16" idx="3"/>
              </p:cNvCxnSpPr>
              <p:nvPr/>
            </p:nvCxnSpPr>
            <p:spPr>
              <a:xfrm>
                <a:off x="5029281" y="3027238"/>
                <a:ext cx="442538" cy="47816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9FB4B75-6CEC-419C-9F0C-6181DB2CFED1}"/>
                  </a:ext>
                </a:extLst>
              </p:cNvPr>
              <p:cNvCxnSpPr>
                <a:stCxn id="10" idx="2"/>
                <a:endCxn id="16" idx="0"/>
              </p:cNvCxnSpPr>
              <p:nvPr/>
            </p:nvCxnSpPr>
            <p:spPr>
              <a:xfrm flipH="1">
                <a:off x="5300517" y="3027238"/>
                <a:ext cx="525838" cy="47816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A8FAA9D-C819-4C9C-A118-BFE41521402F}"/>
                  </a:ext>
                </a:extLst>
              </p:cNvPr>
              <p:cNvCxnSpPr>
                <a:stCxn id="10" idx="2"/>
                <a:endCxn id="16" idx="3"/>
              </p:cNvCxnSpPr>
              <p:nvPr/>
            </p:nvCxnSpPr>
            <p:spPr>
              <a:xfrm flipH="1">
                <a:off x="5471819" y="3027238"/>
                <a:ext cx="354536" cy="478161"/>
              </a:xfrm>
              <a:prstGeom prst="line">
                <a:avLst/>
              </a:prstGeom>
            </p:spPr>
            <p:style>
              <a:lnRef idx="1">
                <a:schemeClr val="dk1"/>
              </a:lnRef>
              <a:fillRef idx="0">
                <a:schemeClr val="dk1"/>
              </a:fillRef>
              <a:effectRef idx="0">
                <a:schemeClr val="dk1"/>
              </a:effectRef>
              <a:fontRef idx="minor">
                <a:schemeClr val="tx1"/>
              </a:fontRef>
            </p:style>
          </p:cxnSp>
        </p:grpSp>
        <p:sp>
          <p:nvSpPr>
            <p:cNvPr id="32" name="Rectangle 31">
              <a:extLst>
                <a:ext uri="{FF2B5EF4-FFF2-40B4-BE49-F238E27FC236}">
                  <a16:creationId xmlns:a16="http://schemas.microsoft.com/office/drawing/2014/main" id="{819E7BB3-CF6B-4E43-B939-CF8D5802D486}"/>
                </a:ext>
              </a:extLst>
            </p:cNvPr>
            <p:cNvSpPr/>
            <p:nvPr/>
          </p:nvSpPr>
          <p:spPr>
            <a:xfrm>
              <a:off x="7584889" y="1219200"/>
              <a:ext cx="1337325" cy="651438"/>
            </a:xfrm>
            <a:prstGeom prst="rect">
              <a:avLst/>
            </a:prstGeom>
          </p:spPr>
          <p:txBody>
            <a:bodyPr wrap="square">
              <a:spAutoFit/>
            </a:bodyPr>
            <a:lstStyle/>
            <a:p>
              <a:pPr algn="ctr"/>
              <a:r>
                <a:rPr lang="en-US" sz="1400" dirty="0"/>
                <a:t>Firmware enclave</a:t>
              </a:r>
            </a:p>
          </p:txBody>
        </p:sp>
        <p:sp>
          <p:nvSpPr>
            <p:cNvPr id="33" name="Rectangle 32">
              <a:extLst>
                <a:ext uri="{FF2B5EF4-FFF2-40B4-BE49-F238E27FC236}">
                  <a16:creationId xmlns:a16="http://schemas.microsoft.com/office/drawing/2014/main" id="{A0230585-3E17-4AF8-BD91-2380BD344480}"/>
                </a:ext>
              </a:extLst>
            </p:cNvPr>
            <p:cNvSpPr/>
            <p:nvPr/>
          </p:nvSpPr>
          <p:spPr>
            <a:xfrm>
              <a:off x="8803753" y="1219200"/>
              <a:ext cx="1337325" cy="651438"/>
            </a:xfrm>
            <a:prstGeom prst="rect">
              <a:avLst/>
            </a:prstGeom>
          </p:spPr>
          <p:txBody>
            <a:bodyPr wrap="square">
              <a:spAutoFit/>
            </a:bodyPr>
            <a:lstStyle/>
            <a:p>
              <a:pPr algn="ctr"/>
              <a:r>
                <a:rPr lang="en-US" sz="1400" dirty="0"/>
                <a:t>Controller enclave</a:t>
              </a:r>
            </a:p>
          </p:txBody>
        </p:sp>
        <p:sp>
          <p:nvSpPr>
            <p:cNvPr id="34" name="Rectangle 33">
              <a:extLst>
                <a:ext uri="{FF2B5EF4-FFF2-40B4-BE49-F238E27FC236}">
                  <a16:creationId xmlns:a16="http://schemas.microsoft.com/office/drawing/2014/main" id="{8EA78E75-D922-4714-BAAB-6EAB08FAAA54}"/>
                </a:ext>
              </a:extLst>
            </p:cNvPr>
            <p:cNvSpPr/>
            <p:nvPr/>
          </p:nvSpPr>
          <p:spPr>
            <a:xfrm>
              <a:off x="10158325" y="1219200"/>
              <a:ext cx="1337325" cy="651438"/>
            </a:xfrm>
            <a:prstGeom prst="rect">
              <a:avLst/>
            </a:prstGeom>
          </p:spPr>
          <p:txBody>
            <a:bodyPr wrap="square">
              <a:spAutoFit/>
            </a:bodyPr>
            <a:lstStyle/>
            <a:p>
              <a:pPr algn="ctr"/>
              <a:r>
                <a:rPr lang="en-US" sz="1400" dirty="0"/>
                <a:t>Application enclave</a:t>
              </a:r>
            </a:p>
          </p:txBody>
        </p:sp>
      </p:grpSp>
      <p:pic>
        <p:nvPicPr>
          <p:cNvPr id="38" name="Picture 37">
            <a:extLst>
              <a:ext uri="{FF2B5EF4-FFF2-40B4-BE49-F238E27FC236}">
                <a16:creationId xmlns:a16="http://schemas.microsoft.com/office/drawing/2014/main" id="{07114A31-F32A-4715-9CB7-3C1E2EE748B9}"/>
              </a:ext>
            </a:extLst>
          </p:cNvPr>
          <p:cNvPicPr>
            <a:picLocks noChangeAspect="1"/>
          </p:cNvPicPr>
          <p:nvPr/>
        </p:nvPicPr>
        <p:blipFill>
          <a:blip r:embed="rId5"/>
          <a:stretch>
            <a:fillRect/>
          </a:stretch>
        </p:blipFill>
        <p:spPr>
          <a:xfrm>
            <a:off x="8190723" y="880345"/>
            <a:ext cx="3031788" cy="2203153"/>
          </a:xfrm>
          <a:prstGeom prst="rect">
            <a:avLst/>
          </a:prstGeom>
        </p:spPr>
      </p:pic>
    </p:spTree>
    <p:extLst>
      <p:ext uri="{BB962C8B-B14F-4D97-AF65-F5344CB8AC3E}">
        <p14:creationId xmlns:p14="http://schemas.microsoft.com/office/powerpoint/2010/main" val="510234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fade">
                                      <p:cBhvr>
                                        <p:cTn id="28" dur="500"/>
                                        <p:tgtEl>
                                          <p:spTgt spid="2">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fade">
                                      <p:cBhvr>
                                        <p:cTn id="31" dur="500"/>
                                        <p:tgtEl>
                                          <p:spTgt spid="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38"/>
                                        </p:tgtEl>
                                      </p:cBhvr>
                                    </p:animEffect>
                                    <p:set>
                                      <p:cBhvr>
                                        <p:cTn id="36" dur="1" fill="hold">
                                          <p:stCondLst>
                                            <p:cond delay="499"/>
                                          </p:stCondLst>
                                        </p:cTn>
                                        <p:tgtEl>
                                          <p:spTgt spid="38"/>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89</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34" name="Rectangle 33">
            <a:extLst>
              <a:ext uri="{FF2B5EF4-FFF2-40B4-BE49-F238E27FC236}">
                <a16:creationId xmlns:a16="http://schemas.microsoft.com/office/drawing/2014/main" id="{1CF49A4A-849E-4B9F-BE60-1840AC4575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5" name="Rectangle 34">
            <a:extLst>
              <a:ext uri="{FF2B5EF4-FFF2-40B4-BE49-F238E27FC236}">
                <a16:creationId xmlns:a16="http://schemas.microsoft.com/office/drawing/2014/main" id="{CDEB59D2-DEAB-4CFD-8828-3CC127CC1B56}"/>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6" name="Rectangle 35">
            <a:extLst>
              <a:ext uri="{FF2B5EF4-FFF2-40B4-BE49-F238E27FC236}">
                <a16:creationId xmlns:a16="http://schemas.microsoft.com/office/drawing/2014/main" id="{910E8DA7-20F8-4C8F-BC48-57DB3436F6CD}"/>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7" name="Rectangle 36">
            <a:extLst>
              <a:ext uri="{FF2B5EF4-FFF2-40B4-BE49-F238E27FC236}">
                <a16:creationId xmlns:a16="http://schemas.microsoft.com/office/drawing/2014/main" id="{884ED4D4-1F3D-4B14-832B-5F14C45E71D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8" name="Rectangle 37">
            <a:extLst>
              <a:ext uri="{FF2B5EF4-FFF2-40B4-BE49-F238E27FC236}">
                <a16:creationId xmlns:a16="http://schemas.microsoft.com/office/drawing/2014/main" id="{D0D2032B-E866-4397-99B3-17367A058C6F}"/>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9" name="Rectangle 38">
            <a:extLst>
              <a:ext uri="{FF2B5EF4-FFF2-40B4-BE49-F238E27FC236}">
                <a16:creationId xmlns:a16="http://schemas.microsoft.com/office/drawing/2014/main" id="{5F28464E-EB5A-44B7-9E3E-9D4D1E060887}"/>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40" name="Rectangle 39">
            <a:extLst>
              <a:ext uri="{FF2B5EF4-FFF2-40B4-BE49-F238E27FC236}">
                <a16:creationId xmlns:a16="http://schemas.microsoft.com/office/drawing/2014/main" id="{BDB3FF22-D936-494D-BC41-31928FF78A2A}"/>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41" name="Rectangle 40">
            <a:extLst>
              <a:ext uri="{FF2B5EF4-FFF2-40B4-BE49-F238E27FC236}">
                <a16:creationId xmlns:a16="http://schemas.microsoft.com/office/drawing/2014/main" id="{C868FB43-E928-4C4F-923E-7829734B448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Tree>
    <p:extLst>
      <p:ext uri="{BB962C8B-B14F-4D97-AF65-F5344CB8AC3E}">
        <p14:creationId xmlns:p14="http://schemas.microsoft.com/office/powerpoint/2010/main" val="1788419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8FC8D0-788F-4BA6-8C83-6D23AAA8B6BF}"/>
              </a:ext>
            </a:extLst>
          </p:cNvPr>
          <p:cNvSpPr>
            <a:spLocks noGrp="1"/>
          </p:cNvSpPr>
          <p:nvPr>
            <p:ph type="dt" sz="half" idx="10"/>
          </p:nvPr>
        </p:nvSpPr>
        <p:spPr/>
        <p:txBody>
          <a:bodyPr/>
          <a:lstStyle/>
          <a:p>
            <a:fld id="{89230F56-DA6A-4DF9-A4D7-0503C7EB9051}" type="datetime1">
              <a:rPr lang="en-US" smtClean="0"/>
              <a:t>3/5/2021</a:t>
            </a:fld>
            <a:endParaRPr lang="en-GB" dirty="0"/>
          </a:p>
        </p:txBody>
      </p:sp>
      <p:sp>
        <p:nvSpPr>
          <p:cNvPr id="4" name="Footer Placeholder 3">
            <a:extLst>
              <a:ext uri="{FF2B5EF4-FFF2-40B4-BE49-F238E27FC236}">
                <a16:creationId xmlns:a16="http://schemas.microsoft.com/office/drawing/2014/main" id="{88F4C94C-203E-4A3C-B842-D140D45AFFB5}"/>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7B336753-14EB-4B8E-B6D7-9760831F28E1}"/>
              </a:ext>
            </a:extLst>
          </p:cNvPr>
          <p:cNvSpPr>
            <a:spLocks noGrp="1"/>
          </p:cNvSpPr>
          <p:nvPr>
            <p:ph type="sldNum" sz="quarter" idx="12"/>
          </p:nvPr>
        </p:nvSpPr>
        <p:spPr/>
        <p:txBody>
          <a:bodyPr/>
          <a:lstStyle/>
          <a:p>
            <a:fld id="{6C6AE60A-B69C-4790-82F7-3882EDF23186}" type="slidenum">
              <a:rPr lang="en-GB" smtClean="0"/>
              <a:t>9</a:t>
            </a:fld>
            <a:endParaRPr lang="en-GB" dirty="0"/>
          </a:p>
        </p:txBody>
      </p:sp>
      <p:sp>
        <p:nvSpPr>
          <p:cNvPr id="6" name="Title 5">
            <a:extLst>
              <a:ext uri="{FF2B5EF4-FFF2-40B4-BE49-F238E27FC236}">
                <a16:creationId xmlns:a16="http://schemas.microsoft.com/office/drawing/2014/main" id="{BABE23F5-0A81-4A90-8272-74C941F72D01}"/>
              </a:ext>
            </a:extLst>
          </p:cNvPr>
          <p:cNvSpPr>
            <a:spLocks noGrp="1"/>
          </p:cNvSpPr>
          <p:nvPr>
            <p:ph type="title"/>
          </p:nvPr>
        </p:nvSpPr>
        <p:spPr/>
        <p:txBody>
          <a:bodyPr/>
          <a:lstStyle/>
          <a:p>
            <a:r>
              <a:rPr lang="en-US" dirty="0"/>
              <a:t>Attacks</a:t>
            </a:r>
          </a:p>
        </p:txBody>
      </p:sp>
      <p:pic>
        <p:nvPicPr>
          <p:cNvPr id="8" name="Picture 7" descr="Screen Clipping">
            <a:extLst>
              <a:ext uri="{FF2B5EF4-FFF2-40B4-BE49-F238E27FC236}">
                <a16:creationId xmlns:a16="http://schemas.microsoft.com/office/drawing/2014/main" id="{6C69056F-CF3C-4761-86E8-09BFF02142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2207419" y="1260127"/>
            <a:ext cx="3345146" cy="5031776"/>
          </a:xfrm>
          <a:prstGeom prst="rect">
            <a:avLst/>
          </a:prstGeom>
        </p:spPr>
      </p:pic>
      <p:pic>
        <p:nvPicPr>
          <p:cNvPr id="7" name="Picture 6" descr="Screen Clipping">
            <a:extLst>
              <a:ext uri="{FF2B5EF4-FFF2-40B4-BE49-F238E27FC236}">
                <a16:creationId xmlns:a16="http://schemas.microsoft.com/office/drawing/2014/main" id="{B02431BE-4AA4-4CB2-B667-034C2FE2249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91035" y="2557333"/>
            <a:ext cx="4590342" cy="1462463"/>
          </a:xfrm>
          <a:prstGeom prst="rect">
            <a:avLst/>
          </a:prstGeom>
        </p:spPr>
      </p:pic>
      <p:pic>
        <p:nvPicPr>
          <p:cNvPr id="9" name="Picture 8" descr="Screen Clipping">
            <a:extLst>
              <a:ext uri="{FF2B5EF4-FFF2-40B4-BE49-F238E27FC236}">
                <a16:creationId xmlns:a16="http://schemas.microsoft.com/office/drawing/2014/main" id="{2E7B7397-4F06-4AC0-8D8B-35E99D476EB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1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198019" y="2873258"/>
            <a:ext cx="3941650" cy="1506883"/>
          </a:xfrm>
          <a:prstGeom prst="rect">
            <a:avLst/>
          </a:prstGeom>
        </p:spPr>
      </p:pic>
      <p:pic>
        <p:nvPicPr>
          <p:cNvPr id="10" name="Picture 9" descr="Screen Clipping">
            <a:extLst>
              <a:ext uri="{FF2B5EF4-FFF2-40B4-BE49-F238E27FC236}">
                <a16:creationId xmlns:a16="http://schemas.microsoft.com/office/drawing/2014/main" id="{FC6A79D7-F49D-45A6-800C-1AF58C1E87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2819" y="2286000"/>
            <a:ext cx="3423496" cy="3708303"/>
          </a:xfrm>
          <a:prstGeom prst="rect">
            <a:avLst/>
          </a:prstGeom>
        </p:spPr>
      </p:pic>
      <p:sp>
        <p:nvSpPr>
          <p:cNvPr id="11" name="TextBox 10">
            <a:extLst>
              <a:ext uri="{FF2B5EF4-FFF2-40B4-BE49-F238E27FC236}">
                <a16:creationId xmlns:a16="http://schemas.microsoft.com/office/drawing/2014/main" id="{DC4B2E01-D927-414A-B5F4-734D0A1008CB}"/>
              </a:ext>
            </a:extLst>
          </p:cNvPr>
          <p:cNvSpPr txBox="1"/>
          <p:nvPr/>
        </p:nvSpPr>
        <p:spPr>
          <a:xfrm>
            <a:off x="9806271" y="6037231"/>
            <a:ext cx="2220480" cy="200055"/>
          </a:xfrm>
          <a:prstGeom prst="rect">
            <a:avLst/>
          </a:prstGeom>
          <a:noFill/>
        </p:spPr>
        <p:txBody>
          <a:bodyPr wrap="none" rtlCol="0">
            <a:spAutoFit/>
          </a:bodyPr>
          <a:lstStyle/>
          <a:p>
            <a:r>
              <a:rPr lang="en-US" sz="700" dirty="0"/>
              <a:t>Images are from wired, </a:t>
            </a:r>
            <a:r>
              <a:rPr lang="en-US" sz="700" dirty="0" err="1"/>
              <a:t>csmonitor</a:t>
            </a:r>
            <a:r>
              <a:rPr lang="en-US" sz="700" dirty="0"/>
              <a:t>, </a:t>
            </a:r>
            <a:r>
              <a:rPr lang="en-US" sz="700" dirty="0" err="1"/>
              <a:t>heimdalsecurity</a:t>
            </a:r>
            <a:r>
              <a:rPr lang="en-US" sz="700" dirty="0"/>
              <a:t> </a:t>
            </a:r>
          </a:p>
        </p:txBody>
      </p:sp>
    </p:spTree>
    <p:extLst>
      <p:ext uri="{BB962C8B-B14F-4D97-AF65-F5344CB8AC3E}">
        <p14:creationId xmlns:p14="http://schemas.microsoft.com/office/powerpoint/2010/main" val="294502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90</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7" name="Straight Arrow Connector 6">
            <a:extLst>
              <a:ext uri="{FF2B5EF4-FFF2-40B4-BE49-F238E27FC236}">
                <a16:creationId xmlns:a16="http://schemas.microsoft.com/office/drawing/2014/main" id="{BD3A4CBE-0951-42E5-AC2D-B154D089173F}"/>
              </a:ext>
            </a:extLst>
          </p:cNvPr>
          <p:cNvCxnSpPr/>
          <p:nvPr/>
        </p:nvCxnSpPr>
        <p:spPr>
          <a:xfrm>
            <a:off x="1216819" y="2514600"/>
            <a:ext cx="0" cy="3048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C5932A-EE76-42BB-8EAB-72FD46B9CE62}"/>
              </a:ext>
            </a:extLst>
          </p:cNvPr>
          <p:cNvCxnSpPr>
            <a:cxnSpLocks/>
          </p:cNvCxnSpPr>
          <p:nvPr/>
        </p:nvCxnSpPr>
        <p:spPr>
          <a:xfrm>
            <a:off x="1216819" y="29718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8B952E9-6F31-454D-9EE3-1A6AED631747}"/>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8" name="Rectangle 27">
            <a:extLst>
              <a:ext uri="{FF2B5EF4-FFF2-40B4-BE49-F238E27FC236}">
                <a16:creationId xmlns:a16="http://schemas.microsoft.com/office/drawing/2014/main" id="{83D9E375-3317-41A3-B4EA-140047D6C3C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9" name="Rectangle 28">
            <a:extLst>
              <a:ext uri="{FF2B5EF4-FFF2-40B4-BE49-F238E27FC236}">
                <a16:creationId xmlns:a16="http://schemas.microsoft.com/office/drawing/2014/main" id="{0C8D7F22-A136-4BB6-8BDD-7640718C54DE}"/>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0" name="Rectangle 29">
            <a:extLst>
              <a:ext uri="{FF2B5EF4-FFF2-40B4-BE49-F238E27FC236}">
                <a16:creationId xmlns:a16="http://schemas.microsoft.com/office/drawing/2014/main" id="{8603F8BF-4411-4D3F-B0D9-D0117AC9CB27}"/>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1" name="Rectangle 30">
            <a:extLst>
              <a:ext uri="{FF2B5EF4-FFF2-40B4-BE49-F238E27FC236}">
                <a16:creationId xmlns:a16="http://schemas.microsoft.com/office/drawing/2014/main" id="{779C82DE-F40B-4A45-A171-313C80A44D23}"/>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136171-608D-4328-9885-8E645C5551E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3" name="Rectangle 32">
            <a:extLst>
              <a:ext uri="{FF2B5EF4-FFF2-40B4-BE49-F238E27FC236}">
                <a16:creationId xmlns:a16="http://schemas.microsoft.com/office/drawing/2014/main" id="{A96D5B7B-0A10-423F-BC01-74109B8CB0E8}"/>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4" name="Rectangle 33">
            <a:extLst>
              <a:ext uri="{FF2B5EF4-FFF2-40B4-BE49-F238E27FC236}">
                <a16:creationId xmlns:a16="http://schemas.microsoft.com/office/drawing/2014/main" id="{813C6090-189E-4210-B60D-D888309E12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5" name="Content Placeholder 1">
            <a:extLst>
              <a:ext uri="{FF2B5EF4-FFF2-40B4-BE49-F238E27FC236}">
                <a16:creationId xmlns:a16="http://schemas.microsoft.com/office/drawing/2014/main" id="{11BED457-219A-4F20-B8AE-69B05378B128}"/>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167380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91</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sp>
        <p:nvSpPr>
          <p:cNvPr id="20" name="Rectangle 19">
            <a:extLst>
              <a:ext uri="{FF2B5EF4-FFF2-40B4-BE49-F238E27FC236}">
                <a16:creationId xmlns:a16="http://schemas.microsoft.com/office/drawing/2014/main" id="{8B17E2CF-F387-49D6-AC15-C5683FE1142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E52368A2-529F-412D-B27C-7BC35F8E0C30}"/>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5343256F-5997-4337-A522-E6858C94B81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09950E9F-B5B0-4E25-81D6-CF0533BF7B61}"/>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75785BD4-CFC2-4A08-A589-9C8073745461}"/>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F5C0D2A4-728A-488B-AD23-F13918603491}"/>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734A3086-FA2C-43C2-A280-1F22912A0D7D}"/>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B4FF3DCC-605B-4156-AB84-E40438AAA6C2}"/>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94D9307-101A-4ED0-BD71-522CCFCAA2D7}"/>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3370441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92</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A07D12D-7AC4-47D0-8B89-8A09D6061ED8}"/>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1" name="Rectangle 20">
            <a:extLst>
              <a:ext uri="{FF2B5EF4-FFF2-40B4-BE49-F238E27FC236}">
                <a16:creationId xmlns:a16="http://schemas.microsoft.com/office/drawing/2014/main" id="{F95B6F6E-EC94-4BFA-86E7-7A259E465A8E}"/>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28" name="Rectangle 27">
            <a:extLst>
              <a:ext uri="{FF2B5EF4-FFF2-40B4-BE49-F238E27FC236}">
                <a16:creationId xmlns:a16="http://schemas.microsoft.com/office/drawing/2014/main" id="{F00C5AB6-F5C9-4A1B-9C70-70D43A046182}"/>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29" name="Rectangle 28">
            <a:extLst>
              <a:ext uri="{FF2B5EF4-FFF2-40B4-BE49-F238E27FC236}">
                <a16:creationId xmlns:a16="http://schemas.microsoft.com/office/drawing/2014/main" id="{98D60774-66B1-4596-8049-954472EC9B54}"/>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0" name="Rectangle 29">
            <a:extLst>
              <a:ext uri="{FF2B5EF4-FFF2-40B4-BE49-F238E27FC236}">
                <a16:creationId xmlns:a16="http://schemas.microsoft.com/office/drawing/2014/main" id="{65D3051C-4D76-4DFE-9DBC-12535B7BA566}"/>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1" name="Rectangle 30">
            <a:extLst>
              <a:ext uri="{FF2B5EF4-FFF2-40B4-BE49-F238E27FC236}">
                <a16:creationId xmlns:a16="http://schemas.microsoft.com/office/drawing/2014/main" id="{3E350252-DB52-4162-B601-E228A645DCFC}"/>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E2268B4D-559C-482A-8B9E-CDCAC5817827}"/>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3" name="Rectangle 32">
            <a:extLst>
              <a:ext uri="{FF2B5EF4-FFF2-40B4-BE49-F238E27FC236}">
                <a16:creationId xmlns:a16="http://schemas.microsoft.com/office/drawing/2014/main" id="{0ECD0A56-7346-4505-A54D-919E8C8C885D}"/>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Content Placeholder 1">
            <a:extLst>
              <a:ext uri="{FF2B5EF4-FFF2-40B4-BE49-F238E27FC236}">
                <a16:creationId xmlns:a16="http://schemas.microsoft.com/office/drawing/2014/main" id="{3E5053B3-BC02-483E-BCD3-D20E367872A2}"/>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4038875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93</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2FCD9E3-E530-4613-A40C-51A6121FC4C4}"/>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30" name="Rectangle 29">
            <a:extLst>
              <a:ext uri="{FF2B5EF4-FFF2-40B4-BE49-F238E27FC236}">
                <a16:creationId xmlns:a16="http://schemas.microsoft.com/office/drawing/2014/main" id="{538FA7D4-F007-4D5B-81F1-C076C7BCA60B}"/>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1" name="Rectangle 30">
            <a:extLst>
              <a:ext uri="{FF2B5EF4-FFF2-40B4-BE49-F238E27FC236}">
                <a16:creationId xmlns:a16="http://schemas.microsoft.com/office/drawing/2014/main" id="{6C388CC5-5C87-4AFB-AEF1-FF0FE556B1D4}"/>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2" name="Rectangle 31">
            <a:extLst>
              <a:ext uri="{FF2B5EF4-FFF2-40B4-BE49-F238E27FC236}">
                <a16:creationId xmlns:a16="http://schemas.microsoft.com/office/drawing/2014/main" id="{E3549692-EF16-4D86-9AAA-2C632EF7725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7A5A2363-0660-46A1-B8F5-AEF105714917}"/>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3332D40B-2D89-4477-8516-52558E1EA306}"/>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5" name="Rectangle 34">
            <a:extLst>
              <a:ext uri="{FF2B5EF4-FFF2-40B4-BE49-F238E27FC236}">
                <a16:creationId xmlns:a16="http://schemas.microsoft.com/office/drawing/2014/main" id="{41E829A7-93F9-4691-BDCC-BB8AB7176EF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6" name="Rectangle 35">
            <a:extLst>
              <a:ext uri="{FF2B5EF4-FFF2-40B4-BE49-F238E27FC236}">
                <a16:creationId xmlns:a16="http://schemas.microsoft.com/office/drawing/2014/main" id="{024C8A60-860D-43A2-AFDA-7DD85FC0F1F0}"/>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7" name="Content Placeholder 1">
            <a:extLst>
              <a:ext uri="{FF2B5EF4-FFF2-40B4-BE49-F238E27FC236}">
                <a16:creationId xmlns:a16="http://schemas.microsoft.com/office/drawing/2014/main" id="{892DF895-3592-4372-BE40-49280F025AFD}"/>
              </a:ext>
            </a:extLst>
          </p:cNvPr>
          <p:cNvSpPr>
            <a:spLocks noGrp="1"/>
          </p:cNvSpPr>
          <p:nvPr>
            <p:ph idx="1"/>
          </p:nvPr>
        </p:nvSpPr>
        <p:spPr>
          <a:xfrm>
            <a:off x="323850" y="1592714"/>
            <a:ext cx="11537950" cy="4210046"/>
          </a:xfrm>
        </p:spPr>
        <p:txBody>
          <a:bodyPr/>
          <a:lstStyle/>
          <a:p>
            <a:r>
              <a:rPr lang="en-US" dirty="0"/>
              <a:t>RISC-V PMP</a:t>
            </a:r>
          </a:p>
        </p:txBody>
      </p:sp>
    </p:spTree>
    <p:extLst>
      <p:ext uri="{BB962C8B-B14F-4D97-AF65-F5344CB8AC3E}">
        <p14:creationId xmlns:p14="http://schemas.microsoft.com/office/powerpoint/2010/main" val="21026614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85BA04-D07B-47E4-8C77-C0E6FB5283B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35FB43F2-6022-4461-B158-59A1065F609D}"/>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9EBF726-0D66-4BE4-8A72-713BF4F3739B}"/>
              </a:ext>
            </a:extLst>
          </p:cNvPr>
          <p:cNvSpPr>
            <a:spLocks noGrp="1"/>
          </p:cNvSpPr>
          <p:nvPr>
            <p:ph type="sldNum" sz="quarter" idx="12"/>
          </p:nvPr>
        </p:nvSpPr>
        <p:spPr/>
        <p:txBody>
          <a:bodyPr/>
          <a:lstStyle/>
          <a:p>
            <a:fld id="{6C6AE60A-B69C-4790-82F7-3882EDF23186}" type="slidenum">
              <a:rPr lang="en-GB" smtClean="0"/>
              <a:t>94</a:t>
            </a:fld>
            <a:endParaRPr lang="en-GB" dirty="0"/>
          </a:p>
        </p:txBody>
      </p:sp>
      <p:sp>
        <p:nvSpPr>
          <p:cNvPr id="6" name="Title 5">
            <a:extLst>
              <a:ext uri="{FF2B5EF4-FFF2-40B4-BE49-F238E27FC236}">
                <a16:creationId xmlns:a16="http://schemas.microsoft.com/office/drawing/2014/main" id="{79E0B440-CD5E-475F-8F62-366269FAAD95}"/>
              </a:ext>
            </a:extLst>
          </p:cNvPr>
          <p:cNvSpPr>
            <a:spLocks noGrp="1"/>
          </p:cNvSpPr>
          <p:nvPr>
            <p:ph type="title"/>
          </p:nvPr>
        </p:nvSpPr>
        <p:spPr/>
        <p:txBody>
          <a:bodyPr/>
          <a:lstStyle/>
          <a:p>
            <a:r>
              <a:rPr lang="en-US" dirty="0"/>
              <a:t>Secure Communication</a:t>
            </a:r>
          </a:p>
        </p:txBody>
      </p:sp>
      <p:sp>
        <p:nvSpPr>
          <p:cNvPr id="9" name="Rectangle 8">
            <a:extLst>
              <a:ext uri="{FF2B5EF4-FFF2-40B4-BE49-F238E27FC236}">
                <a16:creationId xmlns:a16="http://schemas.microsoft.com/office/drawing/2014/main" id="{FA2A5D9D-8776-44AE-A1BC-B4B1ED733EF6}"/>
              </a:ext>
            </a:extLst>
          </p:cNvPr>
          <p:cNvSpPr/>
          <p:nvPr/>
        </p:nvSpPr>
        <p:spPr>
          <a:xfrm>
            <a:off x="5636419" y="2133600"/>
            <a:ext cx="5791200" cy="609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D97ED6-3B59-4F5D-B236-3CAEAE774EFA}"/>
              </a:ext>
            </a:extLst>
          </p:cNvPr>
          <p:cNvSpPr/>
          <p:nvPr/>
        </p:nvSpPr>
        <p:spPr>
          <a:xfrm>
            <a:off x="5636419" y="2133600"/>
            <a:ext cx="693313"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t>
            </a:r>
          </a:p>
        </p:txBody>
      </p:sp>
      <p:sp>
        <p:nvSpPr>
          <p:cNvPr id="11" name="Rectangle 10">
            <a:extLst>
              <a:ext uri="{FF2B5EF4-FFF2-40B4-BE49-F238E27FC236}">
                <a16:creationId xmlns:a16="http://schemas.microsoft.com/office/drawing/2014/main" id="{14AF86A1-C62B-49D2-A12D-15AEF82D0A67}"/>
              </a:ext>
            </a:extLst>
          </p:cNvPr>
          <p:cNvSpPr/>
          <p:nvPr/>
        </p:nvSpPr>
        <p:spPr>
          <a:xfrm>
            <a:off x="6737563" y="2133600"/>
            <a:ext cx="1032456" cy="609600"/>
          </a:xfrm>
          <a:prstGeom prst="rect">
            <a:avLst/>
          </a:prstGeom>
          <a:solidFill>
            <a:srgbClr val="FF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RT+E</a:t>
            </a:r>
          </a:p>
        </p:txBody>
      </p:sp>
      <p:sp>
        <p:nvSpPr>
          <p:cNvPr id="14" name="Rectangle 13">
            <a:extLst>
              <a:ext uri="{FF2B5EF4-FFF2-40B4-BE49-F238E27FC236}">
                <a16:creationId xmlns:a16="http://schemas.microsoft.com/office/drawing/2014/main" id="{AA570CCE-2CC5-4D4B-B43C-65F42C9BD209}"/>
              </a:ext>
            </a:extLst>
          </p:cNvPr>
          <p:cNvSpPr/>
          <p:nvPr/>
        </p:nvSpPr>
        <p:spPr>
          <a:xfrm>
            <a:off x="8228670" y="2133600"/>
            <a:ext cx="1674949"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a:t>
            </a:r>
          </a:p>
        </p:txBody>
      </p:sp>
      <p:sp>
        <p:nvSpPr>
          <p:cNvPr id="15" name="Rectangle 14">
            <a:extLst>
              <a:ext uri="{FF2B5EF4-FFF2-40B4-BE49-F238E27FC236}">
                <a16:creationId xmlns:a16="http://schemas.microsoft.com/office/drawing/2014/main" id="{B0D9BCA7-993B-47BB-9702-044B24098E42}"/>
              </a:ext>
            </a:extLst>
          </p:cNvPr>
          <p:cNvSpPr/>
          <p:nvPr/>
        </p:nvSpPr>
        <p:spPr>
          <a:xfrm>
            <a:off x="10051030" y="2133600"/>
            <a:ext cx="1085451" cy="609600"/>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22" name="Rectangle 21">
            <a:extLst>
              <a:ext uri="{FF2B5EF4-FFF2-40B4-BE49-F238E27FC236}">
                <a16:creationId xmlns:a16="http://schemas.microsoft.com/office/drawing/2014/main" id="{0A9187A2-FA79-48EC-A424-8FFA752E39A5}"/>
              </a:ext>
            </a:extLst>
          </p:cNvPr>
          <p:cNvSpPr/>
          <p:nvPr/>
        </p:nvSpPr>
        <p:spPr>
          <a:xfrm>
            <a:off x="705305" y="2654881"/>
            <a:ext cx="153066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endParaRPr lang="en-US" dirty="0">
              <a:solidFill>
                <a:schemeClr val="tx1"/>
              </a:solidFill>
            </a:endParaRPr>
          </a:p>
        </p:txBody>
      </p:sp>
      <p:sp>
        <p:nvSpPr>
          <p:cNvPr id="23" name="Rectangle 22">
            <a:extLst>
              <a:ext uri="{FF2B5EF4-FFF2-40B4-BE49-F238E27FC236}">
                <a16:creationId xmlns:a16="http://schemas.microsoft.com/office/drawing/2014/main" id="{BB70F30D-FCE9-4506-A8CA-713D75044601}"/>
              </a:ext>
            </a:extLst>
          </p:cNvPr>
          <p:cNvSpPr/>
          <p:nvPr/>
        </p:nvSpPr>
        <p:spPr>
          <a:xfrm>
            <a:off x="705305" y="3202734"/>
            <a:ext cx="2816025"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a:t>
            </a:r>
          </a:p>
        </p:txBody>
      </p:sp>
      <p:sp>
        <p:nvSpPr>
          <p:cNvPr id="24" name="Rectangle 23">
            <a:extLst>
              <a:ext uri="{FF2B5EF4-FFF2-40B4-BE49-F238E27FC236}">
                <a16:creationId xmlns:a16="http://schemas.microsoft.com/office/drawing/2014/main" id="{D260EB31-6F96-4400-B15A-0486006E88CC}"/>
              </a:ext>
            </a:extLst>
          </p:cNvPr>
          <p:cNvSpPr/>
          <p:nvPr/>
        </p:nvSpPr>
        <p:spPr>
          <a:xfrm>
            <a:off x="69550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5" name="Rectangle 24">
            <a:extLst>
              <a:ext uri="{FF2B5EF4-FFF2-40B4-BE49-F238E27FC236}">
                <a16:creationId xmlns:a16="http://schemas.microsoft.com/office/drawing/2014/main" id="{76D5B435-18E1-4BFD-A0FF-9143B5C4BB70}"/>
              </a:ext>
            </a:extLst>
          </p:cNvPr>
          <p:cNvSpPr/>
          <p:nvPr/>
        </p:nvSpPr>
        <p:spPr>
          <a:xfrm>
            <a:off x="1505855" y="2148840"/>
            <a:ext cx="720312"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a:t>
            </a:r>
          </a:p>
        </p:txBody>
      </p:sp>
      <p:sp>
        <p:nvSpPr>
          <p:cNvPr id="26" name="Rectangle 25">
            <a:extLst>
              <a:ext uri="{FF2B5EF4-FFF2-40B4-BE49-F238E27FC236}">
                <a16:creationId xmlns:a16="http://schemas.microsoft.com/office/drawing/2014/main" id="{89D5CC9A-0D13-4EF1-ACA8-2849FD935236}"/>
              </a:ext>
            </a:extLst>
          </p:cNvPr>
          <p:cNvSpPr/>
          <p:nvPr/>
        </p:nvSpPr>
        <p:spPr>
          <a:xfrm>
            <a:off x="2586323" y="2148840"/>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Enclave</a:t>
            </a:r>
          </a:p>
        </p:txBody>
      </p:sp>
      <p:sp>
        <p:nvSpPr>
          <p:cNvPr id="27" name="Rectangle 26">
            <a:extLst>
              <a:ext uri="{FF2B5EF4-FFF2-40B4-BE49-F238E27FC236}">
                <a16:creationId xmlns:a16="http://schemas.microsoft.com/office/drawing/2014/main" id="{6963809A-3307-4BA0-B525-1ACAA23B5924}"/>
              </a:ext>
            </a:extLst>
          </p:cNvPr>
          <p:cNvSpPr/>
          <p:nvPr/>
        </p:nvSpPr>
        <p:spPr>
          <a:xfrm>
            <a:off x="2586323" y="2654881"/>
            <a:ext cx="900389" cy="391374"/>
          </a:xfrm>
          <a:prstGeom prst="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RT</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5848B48A-D10C-4FA8-976F-B6AD8E0E5365}"/>
              </a:ext>
            </a:extLst>
          </p:cNvPr>
          <p:cNvCxnSpPr>
            <a:cxnSpLocks/>
          </p:cNvCxnSpPr>
          <p:nvPr/>
        </p:nvCxnSpPr>
        <p:spPr>
          <a:xfrm flipV="1">
            <a:off x="2740819" y="2895600"/>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49AD63-7A4C-41A6-947A-FFBFEB478CF0}"/>
              </a:ext>
            </a:extLst>
          </p:cNvPr>
          <p:cNvCxnSpPr>
            <a:cxnSpLocks/>
          </p:cNvCxnSpPr>
          <p:nvPr/>
        </p:nvCxnSpPr>
        <p:spPr>
          <a:xfrm flipV="1">
            <a:off x="2740819" y="2421201"/>
            <a:ext cx="0" cy="38100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3C38812-8C82-4FFF-9C2B-989C75A439D3}"/>
              </a:ext>
            </a:extLst>
          </p:cNvPr>
          <p:cNvCxnSpPr>
            <a:cxnSpLocks/>
          </p:cNvCxnSpPr>
          <p:nvPr/>
        </p:nvCxnSpPr>
        <p:spPr>
          <a:xfrm>
            <a:off x="3350419" y="2401668"/>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BB81EE8-0E71-49E3-807E-13573A967D15}"/>
              </a:ext>
            </a:extLst>
          </p:cNvPr>
          <p:cNvCxnSpPr>
            <a:cxnSpLocks/>
          </p:cNvCxnSpPr>
          <p:nvPr/>
        </p:nvCxnSpPr>
        <p:spPr>
          <a:xfrm>
            <a:off x="3350419" y="2876067"/>
            <a:ext cx="0" cy="4005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2765890-4AAF-4CED-817E-6979F89620BE}"/>
              </a:ext>
            </a:extLst>
          </p:cNvPr>
          <p:cNvSpPr/>
          <p:nvPr/>
        </p:nvSpPr>
        <p:spPr>
          <a:xfrm>
            <a:off x="4569619" y="3046255"/>
            <a:ext cx="652743" cy="307777"/>
          </a:xfrm>
          <a:prstGeom prst="rect">
            <a:avLst/>
          </a:prstGeom>
        </p:spPr>
        <p:txBody>
          <a:bodyPr wrap="none">
            <a:spAutoFit/>
          </a:bodyPr>
          <a:lstStyle/>
          <a:p>
            <a:r>
              <a:rPr lang="en-US" sz="1400" dirty="0"/>
              <a:t>Pmp0</a:t>
            </a:r>
          </a:p>
        </p:txBody>
      </p:sp>
      <p:sp>
        <p:nvSpPr>
          <p:cNvPr id="29" name="Rectangle 28">
            <a:extLst>
              <a:ext uri="{FF2B5EF4-FFF2-40B4-BE49-F238E27FC236}">
                <a16:creationId xmlns:a16="http://schemas.microsoft.com/office/drawing/2014/main" id="{750185FB-84FB-4B33-B1BA-B2A9DC40EAB4}"/>
              </a:ext>
            </a:extLst>
          </p:cNvPr>
          <p:cNvSpPr/>
          <p:nvPr/>
        </p:nvSpPr>
        <p:spPr>
          <a:xfrm>
            <a:off x="4569619" y="3594108"/>
            <a:ext cx="652743" cy="307777"/>
          </a:xfrm>
          <a:prstGeom prst="rect">
            <a:avLst/>
          </a:prstGeom>
        </p:spPr>
        <p:txBody>
          <a:bodyPr wrap="none">
            <a:spAutoFit/>
          </a:bodyPr>
          <a:lstStyle/>
          <a:p>
            <a:r>
              <a:rPr lang="en-US" sz="1400" dirty="0"/>
              <a:t>Pmp1</a:t>
            </a:r>
          </a:p>
        </p:txBody>
      </p:sp>
      <p:sp>
        <p:nvSpPr>
          <p:cNvPr id="30" name="Rectangle 29">
            <a:extLst>
              <a:ext uri="{FF2B5EF4-FFF2-40B4-BE49-F238E27FC236}">
                <a16:creationId xmlns:a16="http://schemas.microsoft.com/office/drawing/2014/main" id="{3B550A48-D1F1-4120-8CD2-810796A6F13C}"/>
              </a:ext>
            </a:extLst>
          </p:cNvPr>
          <p:cNvSpPr/>
          <p:nvPr/>
        </p:nvSpPr>
        <p:spPr>
          <a:xfrm>
            <a:off x="4569619" y="4114800"/>
            <a:ext cx="652743" cy="307777"/>
          </a:xfrm>
          <a:prstGeom prst="rect">
            <a:avLst/>
          </a:prstGeom>
        </p:spPr>
        <p:txBody>
          <a:bodyPr wrap="none">
            <a:spAutoFit/>
          </a:bodyPr>
          <a:lstStyle/>
          <a:p>
            <a:r>
              <a:rPr lang="en-US" sz="1400" dirty="0"/>
              <a:t>Pmp2</a:t>
            </a:r>
          </a:p>
        </p:txBody>
      </p:sp>
      <p:sp>
        <p:nvSpPr>
          <p:cNvPr id="31" name="Rectangle 30">
            <a:extLst>
              <a:ext uri="{FF2B5EF4-FFF2-40B4-BE49-F238E27FC236}">
                <a16:creationId xmlns:a16="http://schemas.microsoft.com/office/drawing/2014/main" id="{61529066-3F0E-43E9-A536-53624E8D4AF6}"/>
              </a:ext>
            </a:extLst>
          </p:cNvPr>
          <p:cNvSpPr/>
          <p:nvPr/>
        </p:nvSpPr>
        <p:spPr>
          <a:xfrm>
            <a:off x="5636419" y="3070677"/>
            <a:ext cx="693313"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2" name="Rectangle 31">
            <a:extLst>
              <a:ext uri="{FF2B5EF4-FFF2-40B4-BE49-F238E27FC236}">
                <a16:creationId xmlns:a16="http://schemas.microsoft.com/office/drawing/2014/main" id="{636EB379-1552-4B33-A787-ADF30D2F73A4}"/>
              </a:ext>
            </a:extLst>
          </p:cNvPr>
          <p:cNvSpPr/>
          <p:nvPr/>
        </p:nvSpPr>
        <p:spPr>
          <a:xfrm>
            <a:off x="6737563" y="3594107"/>
            <a:ext cx="1032456"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000</a:t>
            </a:r>
          </a:p>
        </p:txBody>
      </p:sp>
      <p:sp>
        <p:nvSpPr>
          <p:cNvPr id="33" name="Rectangle 32">
            <a:extLst>
              <a:ext uri="{FF2B5EF4-FFF2-40B4-BE49-F238E27FC236}">
                <a16:creationId xmlns:a16="http://schemas.microsoft.com/office/drawing/2014/main" id="{55C33478-AF63-4A35-A950-2508C919F69A}"/>
              </a:ext>
            </a:extLst>
          </p:cNvPr>
          <p:cNvSpPr/>
          <p:nvPr/>
        </p:nvSpPr>
        <p:spPr>
          <a:xfrm>
            <a:off x="8228669" y="4114800"/>
            <a:ext cx="1674949"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4" name="Rectangle 33">
            <a:extLst>
              <a:ext uri="{FF2B5EF4-FFF2-40B4-BE49-F238E27FC236}">
                <a16:creationId xmlns:a16="http://schemas.microsoft.com/office/drawing/2014/main" id="{7E731F6C-45DB-4E22-A4FC-C9C604B7FF6C}"/>
              </a:ext>
            </a:extLst>
          </p:cNvPr>
          <p:cNvSpPr/>
          <p:nvPr/>
        </p:nvSpPr>
        <p:spPr>
          <a:xfrm>
            <a:off x="4569619" y="4635492"/>
            <a:ext cx="652743" cy="307777"/>
          </a:xfrm>
          <a:prstGeom prst="rect">
            <a:avLst/>
          </a:prstGeom>
        </p:spPr>
        <p:txBody>
          <a:bodyPr wrap="none">
            <a:spAutoFit/>
          </a:bodyPr>
          <a:lstStyle/>
          <a:p>
            <a:r>
              <a:rPr lang="en-US" sz="1400" dirty="0"/>
              <a:t>Pmp2</a:t>
            </a:r>
          </a:p>
        </p:txBody>
      </p:sp>
      <p:sp>
        <p:nvSpPr>
          <p:cNvPr id="35" name="Rectangle 34">
            <a:extLst>
              <a:ext uri="{FF2B5EF4-FFF2-40B4-BE49-F238E27FC236}">
                <a16:creationId xmlns:a16="http://schemas.microsoft.com/office/drawing/2014/main" id="{ABA16B22-4FC5-419D-BAB2-631AB15E0291}"/>
              </a:ext>
            </a:extLst>
          </p:cNvPr>
          <p:cNvSpPr/>
          <p:nvPr/>
        </p:nvSpPr>
        <p:spPr>
          <a:xfrm>
            <a:off x="10051030" y="4629349"/>
            <a:ext cx="1085451" cy="30777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111</a:t>
            </a:r>
          </a:p>
        </p:txBody>
      </p:sp>
      <p:sp>
        <p:nvSpPr>
          <p:cNvPr id="36" name="Content Placeholder 1">
            <a:extLst>
              <a:ext uri="{FF2B5EF4-FFF2-40B4-BE49-F238E27FC236}">
                <a16:creationId xmlns:a16="http://schemas.microsoft.com/office/drawing/2014/main" id="{D132F5B7-CFE4-43A9-84AD-47E817FF96D7}"/>
              </a:ext>
            </a:extLst>
          </p:cNvPr>
          <p:cNvSpPr>
            <a:spLocks noGrp="1"/>
          </p:cNvSpPr>
          <p:nvPr>
            <p:ph idx="1"/>
          </p:nvPr>
        </p:nvSpPr>
        <p:spPr>
          <a:xfrm>
            <a:off x="323850" y="1592714"/>
            <a:ext cx="11537950" cy="4210046"/>
          </a:xfrm>
        </p:spPr>
        <p:txBody>
          <a:bodyPr/>
          <a:lstStyle/>
          <a:p>
            <a:r>
              <a:rPr lang="en-US" dirty="0"/>
              <a:t>RISC-V PMP</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Use PMP entries for shared buffers</a:t>
            </a:r>
          </a:p>
        </p:txBody>
      </p:sp>
    </p:spTree>
    <p:extLst>
      <p:ext uri="{BB962C8B-B14F-4D97-AF65-F5344CB8AC3E}">
        <p14:creationId xmlns:p14="http://schemas.microsoft.com/office/powerpoint/2010/main" val="926303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9" end="9"/>
                                            </p:txEl>
                                          </p:spTgt>
                                        </p:tgtEl>
                                        <p:attrNameLst>
                                          <p:attrName>style.visibility</p:attrName>
                                        </p:attrNameLst>
                                      </p:cBhvr>
                                      <p:to>
                                        <p:strVal val="visible"/>
                                      </p:to>
                                    </p:set>
                                    <p:animEffect transition="in" filter="fade">
                                      <p:cBhvr>
                                        <p:cTn id="7" dur="500"/>
                                        <p:tgtEl>
                                          <p:spTgt spid="3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00F1F09-6165-4BCA-BE23-B20AF5765A61}"/>
                  </a:ext>
                </a:extLst>
              </p:cNvPr>
              <p:cNvSpPr>
                <a:spLocks noGrp="1"/>
              </p:cNvSpPr>
              <p:nvPr>
                <p:ph idx="1"/>
              </p:nvPr>
            </p:nvSpPr>
            <p:spPr/>
            <p:txBody>
              <a:bodyPr/>
              <a:lstStyle/>
              <a:p>
                <a:r>
                  <a:rPr lang="en-US" dirty="0"/>
                  <a:t>Additional enclaves states</a:t>
                </a:r>
              </a:p>
              <a:p>
                <a:pPr lvl="1"/>
                <a:r>
                  <a:rPr lang="en-US" dirty="0"/>
                  <a:t>Based on moving ownership</a:t>
                </a:r>
              </a:p>
              <a:p>
                <a:pPr lvl="1"/>
                <a:r>
                  <a:rPr lang="en-US" dirty="0"/>
                  <a:t>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sub>
                    </m:sSub>
                  </m:oMath>
                </a14:m>
                <a:endParaRPr lang="en-US" dirty="0"/>
              </a:p>
              <a:p>
                <a:pPr lvl="2"/>
                <a:r>
                  <a:rPr lang="en-US" dirty="0"/>
                  <a:t>Device tree by the zero-stage bootloader</a:t>
                </a:r>
              </a:p>
              <a:p>
                <a:pPr lvl="1"/>
                <a:r>
                  <a:rPr lang="en-US" dirty="0"/>
                  <a:t>Disconnect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1</m:t>
                            </m:r>
                          </m:sub>
                        </m:sSub>
                        <m:r>
                          <a:rPr lang="en-US" i="1">
                            <a:latin typeface="Cambria Math" panose="02040503050406030204" pitchFamily="18" charset="0"/>
                          </a:rPr>
                          <m:t>}</m:t>
                        </m:r>
                      </m:sub>
                    </m:sSub>
                  </m:oMath>
                </a14:m>
                <a:endParaRPr lang="en-US" dirty="0"/>
              </a:p>
              <a:p>
                <a:pPr lvl="1"/>
                <a:endParaRPr lang="en-US" dirty="0"/>
              </a:p>
              <a:p>
                <a:r>
                  <a:rPr lang="en-US" dirty="0"/>
                  <a:t>Two types of disconnect</a:t>
                </a:r>
              </a:p>
              <a:p>
                <a:pPr lvl="1"/>
                <a:r>
                  <a:rPr lang="en-US" dirty="0"/>
                  <a:t>Synchronous</a:t>
                </a:r>
              </a:p>
              <a:p>
                <a:pPr lvl="1"/>
                <a:r>
                  <a:rPr lang="en-US" dirty="0"/>
                  <a:t>Asynchronous</a:t>
                </a:r>
              </a:p>
              <a:p>
                <a:pPr lvl="1"/>
                <a:r>
                  <a:rPr lang="en-US" dirty="0"/>
                  <a:t>Zeros out all the internal states</a:t>
                </a:r>
              </a:p>
            </p:txBody>
          </p:sp>
        </mc:Choice>
        <mc:Fallback xmlns="">
          <p:sp>
            <p:nvSpPr>
              <p:cNvPr id="2" name="Content Placeholder 1">
                <a:extLst>
                  <a:ext uri="{FF2B5EF4-FFF2-40B4-BE49-F238E27FC236}">
                    <a16:creationId xmlns:a16="http://schemas.microsoft.com/office/drawing/2014/main" id="{500F1F09-6165-4BCA-BE23-B20AF5765A61}"/>
                  </a:ext>
                </a:extLst>
              </p:cNvPr>
              <p:cNvSpPr>
                <a:spLocks noGrp="1" noRot="1" noChangeAspect="1" noMove="1" noResize="1" noEditPoints="1" noAdjustHandles="1" noChangeArrowheads="1" noChangeShapeType="1" noTextEdit="1"/>
              </p:cNvSpPr>
              <p:nvPr>
                <p:ph idx="1"/>
              </p:nvPr>
            </p:nvSpPr>
            <p:spPr>
              <a:blipFill>
                <a:blip r:embed="rId2"/>
                <a:stretch>
                  <a:fillRect l="-264" t="-2026"/>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1DA7ACD-7BD1-4AA2-BA4F-5042386B9675}"/>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05667C6A-C099-49ED-96CB-8E461512788E}"/>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93F2E56E-7219-4A2E-AC0C-3C483FCC3857}"/>
              </a:ext>
            </a:extLst>
          </p:cNvPr>
          <p:cNvSpPr>
            <a:spLocks noGrp="1"/>
          </p:cNvSpPr>
          <p:nvPr>
            <p:ph type="sldNum" sz="quarter" idx="12"/>
          </p:nvPr>
        </p:nvSpPr>
        <p:spPr/>
        <p:txBody>
          <a:bodyPr/>
          <a:lstStyle/>
          <a:p>
            <a:fld id="{6C6AE60A-B69C-4790-82F7-3882EDF23186}" type="slidenum">
              <a:rPr lang="en-GB" smtClean="0"/>
              <a:t>95</a:t>
            </a:fld>
            <a:endParaRPr lang="en-GB" dirty="0"/>
          </a:p>
        </p:txBody>
      </p:sp>
      <p:sp>
        <p:nvSpPr>
          <p:cNvPr id="6" name="Title 5">
            <a:extLst>
              <a:ext uri="{FF2B5EF4-FFF2-40B4-BE49-F238E27FC236}">
                <a16:creationId xmlns:a16="http://schemas.microsoft.com/office/drawing/2014/main" id="{FBC9EC7F-CA2C-4192-973F-A78156FADE72}"/>
              </a:ext>
            </a:extLst>
          </p:cNvPr>
          <p:cNvSpPr>
            <a:spLocks noGrp="1"/>
          </p:cNvSpPr>
          <p:nvPr>
            <p:ph type="title"/>
          </p:nvPr>
        </p:nvSpPr>
        <p:spPr/>
        <p:txBody>
          <a:bodyPr/>
          <a:lstStyle/>
          <a:p>
            <a:r>
              <a:rPr lang="en-US" dirty="0"/>
              <a:t>Platform-awareness</a:t>
            </a:r>
          </a:p>
        </p:txBody>
      </p:sp>
    </p:spTree>
    <p:extLst>
      <p:ext uri="{BB962C8B-B14F-4D97-AF65-F5344CB8AC3E}">
        <p14:creationId xmlns:p14="http://schemas.microsoft.com/office/powerpoint/2010/main" val="336712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fade">
                                      <p:cBhvr>
                                        <p:cTn id="27" dur="500"/>
                                        <p:tgtEl>
                                          <p:spTgt spid="2">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8" end="8"/>
                                            </p:txEl>
                                          </p:spTgt>
                                        </p:tgtEl>
                                        <p:attrNameLst>
                                          <p:attrName>style.visibility</p:attrName>
                                        </p:attrNameLst>
                                      </p:cBhvr>
                                      <p:to>
                                        <p:strVal val="visible"/>
                                      </p:to>
                                    </p:set>
                                    <p:animEffect transition="in" filter="fade">
                                      <p:cBhvr>
                                        <p:cTn id="30" dur="500"/>
                                        <p:tgtEl>
                                          <p:spTgt spid="2">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animEffect transition="in" filter="fade">
                                      <p:cBhvr>
                                        <p:cTn id="33"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E64EB1-3977-4376-8E94-FAC8538BC902}"/>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C4F11416-4392-44BE-9B4A-9C9F4193EF5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A2EC59AE-59BC-4292-B998-88E98C3C98F5}"/>
              </a:ext>
            </a:extLst>
          </p:cNvPr>
          <p:cNvSpPr>
            <a:spLocks noGrp="1"/>
          </p:cNvSpPr>
          <p:nvPr>
            <p:ph type="sldNum" sz="quarter" idx="12"/>
          </p:nvPr>
        </p:nvSpPr>
        <p:spPr/>
        <p:txBody>
          <a:bodyPr/>
          <a:lstStyle/>
          <a:p>
            <a:fld id="{6C6AE60A-B69C-4790-82F7-3882EDF23186}" type="slidenum">
              <a:rPr lang="en-GB" smtClean="0"/>
              <a:t>96</a:t>
            </a:fld>
            <a:endParaRPr lang="en-GB" dirty="0"/>
          </a:p>
        </p:txBody>
      </p:sp>
      <p:sp>
        <p:nvSpPr>
          <p:cNvPr id="6" name="Title 5">
            <a:extLst>
              <a:ext uri="{FF2B5EF4-FFF2-40B4-BE49-F238E27FC236}">
                <a16:creationId xmlns:a16="http://schemas.microsoft.com/office/drawing/2014/main" id="{17F7C7B9-BB7F-4B13-8A28-9570C26404A6}"/>
              </a:ext>
            </a:extLst>
          </p:cNvPr>
          <p:cNvSpPr>
            <a:spLocks noGrp="1"/>
          </p:cNvSpPr>
          <p:nvPr>
            <p:ph type="title"/>
          </p:nvPr>
        </p:nvSpPr>
        <p:spPr>
          <a:xfrm>
            <a:off x="323850" y="620714"/>
            <a:ext cx="11537950" cy="972000"/>
          </a:xfrm>
        </p:spPr>
        <p:txBody>
          <a:bodyPr/>
          <a:lstStyle/>
          <a:p>
            <a:r>
              <a:rPr lang="en-US"/>
              <a:t>Platform-wide Attestation</a:t>
            </a:r>
            <a:endParaRPr lang="en-US" dirty="0"/>
          </a:p>
        </p:txBody>
      </p:sp>
      <p:grpSp>
        <p:nvGrpSpPr>
          <p:cNvPr id="58" name="Group 57">
            <a:extLst>
              <a:ext uri="{FF2B5EF4-FFF2-40B4-BE49-F238E27FC236}">
                <a16:creationId xmlns:a16="http://schemas.microsoft.com/office/drawing/2014/main" id="{9FA92065-1004-4D2A-A575-9C4FFB1EBE21}"/>
              </a:ext>
            </a:extLst>
          </p:cNvPr>
          <p:cNvGrpSpPr/>
          <p:nvPr/>
        </p:nvGrpSpPr>
        <p:grpSpPr>
          <a:xfrm>
            <a:off x="2824879" y="3273755"/>
            <a:ext cx="2164399" cy="307777"/>
            <a:chOff x="2824879" y="3273755"/>
            <a:chExt cx="2164399" cy="307777"/>
          </a:xfrm>
        </p:grpSpPr>
        <p:cxnSp>
          <p:nvCxnSpPr>
            <p:cNvPr id="9" name="Straight Arrow Connector 8">
              <a:extLst>
                <a:ext uri="{FF2B5EF4-FFF2-40B4-BE49-F238E27FC236}">
                  <a16:creationId xmlns:a16="http://schemas.microsoft.com/office/drawing/2014/main" id="{49056C4D-B544-4447-BB18-C969D99B1B7D}"/>
                </a:ext>
              </a:extLst>
            </p:cNvPr>
            <p:cNvCxnSpPr/>
            <p:nvPr/>
          </p:nvCxnSpPr>
          <p:spPr>
            <a:xfrm>
              <a:off x="2824879" y="3445460"/>
              <a:ext cx="2164399"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06C3D23-3567-4B3B-BF38-DCA2E2B9DE32}"/>
                </a:ext>
              </a:extLst>
            </p:cNvPr>
            <p:cNvSpPr txBox="1"/>
            <p:nvPr/>
          </p:nvSpPr>
          <p:spPr>
            <a:xfrm>
              <a:off x="3085359" y="3273755"/>
              <a:ext cx="1446230" cy="307777"/>
            </a:xfrm>
            <a:prstGeom prst="rect">
              <a:avLst/>
            </a:prstGeom>
            <a:solidFill>
              <a:schemeClr val="bg1"/>
            </a:solidFill>
          </p:spPr>
          <p:txBody>
            <a:bodyPr wrap="none" rtlCol="0">
              <a:spAutoFit/>
            </a:bodyPr>
            <a:lstStyle/>
            <a:p>
              <a:r>
                <a:rPr lang="en-US" sz="1400" dirty="0"/>
                <a:t>Firmware report</a:t>
              </a:r>
            </a:p>
          </p:txBody>
        </p:sp>
      </p:grpSp>
      <p:grpSp>
        <p:nvGrpSpPr>
          <p:cNvPr id="63" name="Group 62">
            <a:extLst>
              <a:ext uri="{FF2B5EF4-FFF2-40B4-BE49-F238E27FC236}">
                <a16:creationId xmlns:a16="http://schemas.microsoft.com/office/drawing/2014/main" id="{A611F3D8-F400-42B4-9E7F-218EA1A325F8}"/>
              </a:ext>
            </a:extLst>
          </p:cNvPr>
          <p:cNvGrpSpPr/>
          <p:nvPr/>
        </p:nvGrpSpPr>
        <p:grpSpPr>
          <a:xfrm>
            <a:off x="7160177" y="4074289"/>
            <a:ext cx="1474077" cy="523220"/>
            <a:chOff x="7160177" y="3950972"/>
            <a:chExt cx="1474077" cy="523220"/>
          </a:xfrm>
        </p:grpSpPr>
        <p:cxnSp>
          <p:nvCxnSpPr>
            <p:cNvPr id="11" name="Straight Arrow Connector 10">
              <a:extLst>
                <a:ext uri="{FF2B5EF4-FFF2-40B4-BE49-F238E27FC236}">
                  <a16:creationId xmlns:a16="http://schemas.microsoft.com/office/drawing/2014/main" id="{AA474907-4516-4846-9FAE-A4A809E3C856}"/>
                </a:ext>
              </a:extLst>
            </p:cNvPr>
            <p:cNvCxnSpPr/>
            <p:nvPr/>
          </p:nvCxnSpPr>
          <p:spPr>
            <a:xfrm>
              <a:off x="7160177" y="4253606"/>
              <a:ext cx="14740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F30D97B-3AA9-4FF1-AAD1-7C86B0A1DC5B}"/>
                </a:ext>
              </a:extLst>
            </p:cNvPr>
            <p:cNvSpPr txBox="1"/>
            <p:nvPr/>
          </p:nvSpPr>
          <p:spPr>
            <a:xfrm>
              <a:off x="7280729" y="3950972"/>
              <a:ext cx="1237052" cy="523220"/>
            </a:xfrm>
            <a:prstGeom prst="rect">
              <a:avLst/>
            </a:prstGeom>
            <a:solidFill>
              <a:schemeClr val="bg1"/>
            </a:solidFill>
          </p:spPr>
          <p:txBody>
            <a:bodyPr wrap="square" rtlCol="0">
              <a:spAutoFit/>
            </a:bodyPr>
            <a:lstStyle/>
            <a:p>
              <a:pPr algn="ctr"/>
              <a:r>
                <a:rPr lang="en-US" sz="1400" dirty="0"/>
                <a:t>AE report + </a:t>
              </a:r>
            </a:p>
            <a:p>
              <a:pPr algn="ctr"/>
              <a:r>
                <a:rPr lang="en-US" sz="1400" dirty="0"/>
                <a:t>CE list</a:t>
              </a:r>
            </a:p>
          </p:txBody>
        </p:sp>
      </p:grpSp>
      <p:pic>
        <p:nvPicPr>
          <p:cNvPr id="17" name="Picture 16">
            <a:extLst>
              <a:ext uri="{FF2B5EF4-FFF2-40B4-BE49-F238E27FC236}">
                <a16:creationId xmlns:a16="http://schemas.microsoft.com/office/drawing/2014/main" id="{8264A127-9095-49D8-8830-A158B19787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6648426" y="1422840"/>
            <a:ext cx="611155" cy="547005"/>
          </a:xfrm>
          <a:prstGeom prst="rect">
            <a:avLst/>
          </a:prstGeom>
        </p:spPr>
      </p:pic>
      <p:grpSp>
        <p:nvGrpSpPr>
          <p:cNvPr id="18" name="Group 17">
            <a:extLst>
              <a:ext uri="{FF2B5EF4-FFF2-40B4-BE49-F238E27FC236}">
                <a16:creationId xmlns:a16="http://schemas.microsoft.com/office/drawing/2014/main" id="{93B24251-631B-49AD-B6D1-8E5D96952504}"/>
              </a:ext>
            </a:extLst>
          </p:cNvPr>
          <p:cNvGrpSpPr/>
          <p:nvPr/>
        </p:nvGrpSpPr>
        <p:grpSpPr>
          <a:xfrm>
            <a:off x="4467484" y="1422840"/>
            <a:ext cx="761394" cy="662237"/>
            <a:chOff x="2454472" y="661454"/>
            <a:chExt cx="761394" cy="662237"/>
          </a:xfrm>
        </p:grpSpPr>
        <p:pic>
          <p:nvPicPr>
            <p:cNvPr id="19" name="Picture 18">
              <a:extLst>
                <a:ext uri="{FF2B5EF4-FFF2-40B4-BE49-F238E27FC236}">
                  <a16:creationId xmlns:a16="http://schemas.microsoft.com/office/drawing/2014/main" id="{FBED38DA-687B-41D7-871A-46C658482F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113" b="5382"/>
            <a:stretch/>
          </p:blipFill>
          <p:spPr>
            <a:xfrm>
              <a:off x="2454472" y="661454"/>
              <a:ext cx="611155" cy="547005"/>
            </a:xfrm>
            <a:prstGeom prst="rect">
              <a:avLst/>
            </a:prstGeom>
          </p:spPr>
        </p:pic>
        <p:pic>
          <p:nvPicPr>
            <p:cNvPr id="20" name="Picture 19">
              <a:extLst>
                <a:ext uri="{FF2B5EF4-FFF2-40B4-BE49-F238E27FC236}">
                  <a16:creationId xmlns:a16="http://schemas.microsoft.com/office/drawing/2014/main" id="{19B4F86B-1EBA-4ECB-8D87-45E8A6887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2963" y="780788"/>
              <a:ext cx="542903" cy="542903"/>
            </a:xfrm>
            <a:prstGeom prst="rect">
              <a:avLst/>
            </a:prstGeom>
          </p:spPr>
        </p:pic>
      </p:grpSp>
      <p:grpSp>
        <p:nvGrpSpPr>
          <p:cNvPr id="70" name="Group 69">
            <a:extLst>
              <a:ext uri="{FF2B5EF4-FFF2-40B4-BE49-F238E27FC236}">
                <a16:creationId xmlns:a16="http://schemas.microsoft.com/office/drawing/2014/main" id="{4ADF1BDA-D484-48FC-8A88-983BE2F8D22B}"/>
              </a:ext>
            </a:extLst>
          </p:cNvPr>
          <p:cNvGrpSpPr/>
          <p:nvPr/>
        </p:nvGrpSpPr>
        <p:grpSpPr>
          <a:xfrm>
            <a:off x="2827153" y="2523698"/>
            <a:ext cx="2164399" cy="307777"/>
            <a:chOff x="2827153" y="2523698"/>
            <a:chExt cx="2164399" cy="307777"/>
          </a:xfrm>
        </p:grpSpPr>
        <p:cxnSp>
          <p:nvCxnSpPr>
            <p:cNvPr id="22" name="Straight Arrow Connector 21">
              <a:extLst>
                <a:ext uri="{FF2B5EF4-FFF2-40B4-BE49-F238E27FC236}">
                  <a16:creationId xmlns:a16="http://schemas.microsoft.com/office/drawing/2014/main" id="{71157E19-115C-45CC-9EAC-02F3951D34DD}"/>
                </a:ext>
              </a:extLst>
            </p:cNvPr>
            <p:cNvCxnSpPr/>
            <p:nvPr/>
          </p:nvCxnSpPr>
          <p:spPr>
            <a:xfrm>
              <a:off x="2827153" y="2705639"/>
              <a:ext cx="21643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6F5CA35A-3673-4F37-858D-E7344F634408}"/>
                </a:ext>
              </a:extLst>
            </p:cNvPr>
            <p:cNvSpPr txBox="1"/>
            <p:nvPr/>
          </p:nvSpPr>
          <p:spPr>
            <a:xfrm>
              <a:off x="3528688" y="2523698"/>
              <a:ext cx="692818" cy="307777"/>
            </a:xfrm>
            <a:prstGeom prst="rect">
              <a:avLst/>
            </a:prstGeom>
            <a:solidFill>
              <a:schemeClr val="bg1"/>
            </a:solidFill>
          </p:spPr>
          <p:txBody>
            <a:bodyPr wrap="none" rtlCol="0">
              <a:spAutoFit/>
            </a:bodyPr>
            <a:lstStyle/>
            <a:p>
              <a:r>
                <a:rPr lang="en-US" sz="1400" dirty="0"/>
                <a:t>Attach</a:t>
              </a:r>
            </a:p>
          </p:txBody>
        </p:sp>
      </p:grpSp>
      <p:cxnSp>
        <p:nvCxnSpPr>
          <p:cNvPr id="25" name="Straight Connector 24">
            <a:extLst>
              <a:ext uri="{FF2B5EF4-FFF2-40B4-BE49-F238E27FC236}">
                <a16:creationId xmlns:a16="http://schemas.microsoft.com/office/drawing/2014/main" id="{8571EB16-CB04-4E6F-BC17-419D214E4FDD}"/>
              </a:ext>
            </a:extLst>
          </p:cNvPr>
          <p:cNvCxnSpPr/>
          <p:nvPr/>
        </p:nvCxnSpPr>
        <p:spPr>
          <a:xfrm>
            <a:off x="2801793" y="2603114"/>
            <a:ext cx="0" cy="292123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E3C01E5-4026-4907-96C1-EAACB51D73F7}"/>
              </a:ext>
            </a:extLst>
          </p:cNvPr>
          <p:cNvCxnSpPr/>
          <p:nvPr/>
        </p:nvCxnSpPr>
        <p:spPr>
          <a:xfrm>
            <a:off x="5002483" y="2435377"/>
            <a:ext cx="0" cy="3531332"/>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3F9F15-B085-435E-8515-E95B69A3E8E4}"/>
              </a:ext>
            </a:extLst>
          </p:cNvPr>
          <p:cNvCxnSpPr/>
          <p:nvPr/>
        </p:nvCxnSpPr>
        <p:spPr>
          <a:xfrm>
            <a:off x="7160178" y="2603114"/>
            <a:ext cx="0" cy="3363595"/>
          </a:xfrm>
          <a:prstGeom prst="line">
            <a:avLst/>
          </a:prstGeom>
          <a:ln w="12700"/>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245D52F-8A9A-4440-A086-8B2C1045B162}"/>
              </a:ext>
            </a:extLst>
          </p:cNvPr>
          <p:cNvSpPr txBox="1"/>
          <p:nvPr/>
        </p:nvSpPr>
        <p:spPr>
          <a:xfrm>
            <a:off x="2310313" y="2054669"/>
            <a:ext cx="982961" cy="307777"/>
          </a:xfrm>
          <a:prstGeom prst="rect">
            <a:avLst/>
          </a:prstGeom>
          <a:noFill/>
        </p:spPr>
        <p:txBody>
          <a:bodyPr wrap="none" rtlCol="0">
            <a:spAutoFit/>
          </a:bodyPr>
          <a:lstStyle/>
          <a:p>
            <a:r>
              <a:rPr lang="en-US" sz="1400" b="1" dirty="0"/>
              <a:t>Firmware</a:t>
            </a:r>
          </a:p>
        </p:txBody>
      </p:sp>
      <p:sp>
        <p:nvSpPr>
          <p:cNvPr id="29" name="TextBox 28">
            <a:extLst>
              <a:ext uri="{FF2B5EF4-FFF2-40B4-BE49-F238E27FC236}">
                <a16:creationId xmlns:a16="http://schemas.microsoft.com/office/drawing/2014/main" id="{CE1991FC-E3C7-4322-ABD8-123B08F8484A}"/>
              </a:ext>
            </a:extLst>
          </p:cNvPr>
          <p:cNvSpPr txBox="1"/>
          <p:nvPr/>
        </p:nvSpPr>
        <p:spPr>
          <a:xfrm>
            <a:off x="3813727" y="2080082"/>
            <a:ext cx="1745991" cy="307777"/>
          </a:xfrm>
          <a:prstGeom prst="rect">
            <a:avLst/>
          </a:prstGeom>
          <a:noFill/>
        </p:spPr>
        <p:txBody>
          <a:bodyPr wrap="none" rtlCol="0">
            <a:spAutoFit/>
          </a:bodyPr>
          <a:lstStyle/>
          <a:p>
            <a:r>
              <a:rPr lang="en-US" sz="1400" b="1" dirty="0"/>
              <a:t>Controller enclave</a:t>
            </a:r>
          </a:p>
        </p:txBody>
      </p:sp>
      <p:sp>
        <p:nvSpPr>
          <p:cNvPr id="30" name="TextBox 29">
            <a:extLst>
              <a:ext uri="{FF2B5EF4-FFF2-40B4-BE49-F238E27FC236}">
                <a16:creationId xmlns:a16="http://schemas.microsoft.com/office/drawing/2014/main" id="{1DD97588-080E-491F-892F-07DA35FE6EFC}"/>
              </a:ext>
            </a:extLst>
          </p:cNvPr>
          <p:cNvSpPr txBox="1"/>
          <p:nvPr/>
        </p:nvSpPr>
        <p:spPr>
          <a:xfrm>
            <a:off x="5895266" y="2080082"/>
            <a:ext cx="1863011" cy="307777"/>
          </a:xfrm>
          <a:prstGeom prst="rect">
            <a:avLst/>
          </a:prstGeom>
          <a:noFill/>
        </p:spPr>
        <p:txBody>
          <a:bodyPr wrap="none" rtlCol="0">
            <a:spAutoFit/>
          </a:bodyPr>
          <a:lstStyle/>
          <a:p>
            <a:r>
              <a:rPr lang="en-US" sz="1400" b="1" dirty="0"/>
              <a:t>Application enclave</a:t>
            </a:r>
          </a:p>
        </p:txBody>
      </p:sp>
      <p:grpSp>
        <p:nvGrpSpPr>
          <p:cNvPr id="61" name="Group 60">
            <a:extLst>
              <a:ext uri="{FF2B5EF4-FFF2-40B4-BE49-F238E27FC236}">
                <a16:creationId xmlns:a16="http://schemas.microsoft.com/office/drawing/2014/main" id="{808147C1-AB14-4646-ACD9-D4B4C96FECA5}"/>
              </a:ext>
            </a:extLst>
          </p:cNvPr>
          <p:cNvGrpSpPr/>
          <p:nvPr/>
        </p:nvGrpSpPr>
        <p:grpSpPr>
          <a:xfrm>
            <a:off x="5002484" y="3457421"/>
            <a:ext cx="2157693" cy="307777"/>
            <a:chOff x="5002484" y="3397332"/>
            <a:chExt cx="2157693" cy="307777"/>
          </a:xfrm>
        </p:grpSpPr>
        <p:cxnSp>
          <p:nvCxnSpPr>
            <p:cNvPr id="24" name="Straight Arrow Connector 23">
              <a:extLst>
                <a:ext uri="{FF2B5EF4-FFF2-40B4-BE49-F238E27FC236}">
                  <a16:creationId xmlns:a16="http://schemas.microsoft.com/office/drawing/2014/main" id="{435F3719-BF9A-43DD-BF8C-CF239E8EAAED}"/>
                </a:ext>
              </a:extLst>
            </p:cNvPr>
            <p:cNvCxnSpPr/>
            <p:nvPr/>
          </p:nvCxnSpPr>
          <p:spPr>
            <a:xfrm flipH="1">
              <a:off x="5002484" y="3563582"/>
              <a:ext cx="21576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0D774A14-5111-4EE6-A7F8-1F50EDC668D1}"/>
                </a:ext>
              </a:extLst>
            </p:cNvPr>
            <p:cNvSpPr txBox="1"/>
            <p:nvPr/>
          </p:nvSpPr>
          <p:spPr>
            <a:xfrm>
              <a:off x="5608059" y="3397332"/>
              <a:ext cx="851515" cy="307777"/>
            </a:xfrm>
            <a:prstGeom prst="rect">
              <a:avLst/>
            </a:prstGeom>
            <a:solidFill>
              <a:schemeClr val="bg1"/>
            </a:solidFill>
          </p:spPr>
          <p:txBody>
            <a:bodyPr wrap="none" rtlCol="0">
              <a:spAutoFit/>
            </a:bodyPr>
            <a:lstStyle/>
            <a:p>
              <a:r>
                <a:rPr lang="en-US" sz="1400" dirty="0"/>
                <a:t>Connect</a:t>
              </a:r>
            </a:p>
          </p:txBody>
        </p:sp>
      </p:grpSp>
      <p:pic>
        <p:nvPicPr>
          <p:cNvPr id="32" name="Picture 31">
            <a:extLst>
              <a:ext uri="{FF2B5EF4-FFF2-40B4-BE49-F238E27FC236}">
                <a16:creationId xmlns:a16="http://schemas.microsoft.com/office/drawing/2014/main" id="{C61D3F41-E84C-4F0E-9B4B-DA73398EF8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573" y="1270374"/>
            <a:ext cx="736725" cy="736725"/>
          </a:xfrm>
          <a:prstGeom prst="rect">
            <a:avLst/>
          </a:prstGeom>
        </p:spPr>
      </p:pic>
      <p:sp>
        <p:nvSpPr>
          <p:cNvPr id="33" name="TextBox 32">
            <a:extLst>
              <a:ext uri="{FF2B5EF4-FFF2-40B4-BE49-F238E27FC236}">
                <a16:creationId xmlns:a16="http://schemas.microsoft.com/office/drawing/2014/main" id="{C434EFA7-8D64-4D6A-82B8-2B1F7DB3B26E}"/>
              </a:ext>
            </a:extLst>
          </p:cNvPr>
          <p:cNvSpPr txBox="1"/>
          <p:nvPr/>
        </p:nvSpPr>
        <p:spPr>
          <a:xfrm>
            <a:off x="7697941" y="2054669"/>
            <a:ext cx="1745988" cy="307777"/>
          </a:xfrm>
          <a:prstGeom prst="rect">
            <a:avLst/>
          </a:prstGeom>
          <a:noFill/>
        </p:spPr>
        <p:txBody>
          <a:bodyPr wrap="square" rtlCol="0">
            <a:spAutoFit/>
          </a:bodyPr>
          <a:lstStyle/>
          <a:p>
            <a:pPr algn="ctr"/>
            <a:r>
              <a:rPr lang="en-US" sz="1400" b="1" dirty="0"/>
              <a:t>Remote verifier</a:t>
            </a:r>
          </a:p>
        </p:txBody>
      </p:sp>
      <p:grpSp>
        <p:nvGrpSpPr>
          <p:cNvPr id="59" name="Group 58">
            <a:extLst>
              <a:ext uri="{FF2B5EF4-FFF2-40B4-BE49-F238E27FC236}">
                <a16:creationId xmlns:a16="http://schemas.microsoft.com/office/drawing/2014/main" id="{E6D39C9B-ED37-4E66-8A65-65F9E4DB23A3}"/>
              </a:ext>
            </a:extLst>
          </p:cNvPr>
          <p:cNvGrpSpPr/>
          <p:nvPr/>
        </p:nvGrpSpPr>
        <p:grpSpPr>
          <a:xfrm>
            <a:off x="7160181" y="3063705"/>
            <a:ext cx="1474073" cy="307777"/>
            <a:chOff x="7160181" y="3063705"/>
            <a:chExt cx="1474073" cy="307777"/>
          </a:xfrm>
        </p:grpSpPr>
        <p:cxnSp>
          <p:nvCxnSpPr>
            <p:cNvPr id="34" name="Straight Arrow Connector 33">
              <a:extLst>
                <a:ext uri="{FF2B5EF4-FFF2-40B4-BE49-F238E27FC236}">
                  <a16:creationId xmlns:a16="http://schemas.microsoft.com/office/drawing/2014/main" id="{DA4B08D1-F4EF-4984-8CF1-FF678E9BCCF6}"/>
                </a:ext>
              </a:extLst>
            </p:cNvPr>
            <p:cNvCxnSpPr/>
            <p:nvPr/>
          </p:nvCxnSpPr>
          <p:spPr>
            <a:xfrm flipH="1">
              <a:off x="7160181" y="3209438"/>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1B29878-2780-44C8-B34A-AB1FF6E70C60}"/>
                </a:ext>
              </a:extLst>
            </p:cNvPr>
            <p:cNvSpPr txBox="1"/>
            <p:nvPr/>
          </p:nvSpPr>
          <p:spPr>
            <a:xfrm>
              <a:off x="7415373" y="3063705"/>
              <a:ext cx="990977" cy="307777"/>
            </a:xfrm>
            <a:prstGeom prst="rect">
              <a:avLst/>
            </a:prstGeom>
            <a:solidFill>
              <a:schemeClr val="bg1"/>
            </a:solidFill>
          </p:spPr>
          <p:txBody>
            <a:bodyPr wrap="none" rtlCol="0">
              <a:spAutoFit/>
            </a:bodyPr>
            <a:lstStyle/>
            <a:p>
              <a:pPr algn="ctr"/>
              <a:r>
                <a:rPr lang="en-US" sz="1400" dirty="0"/>
                <a:t>Challenge</a:t>
              </a:r>
            </a:p>
          </p:txBody>
        </p:sp>
      </p:grpSp>
      <p:cxnSp>
        <p:nvCxnSpPr>
          <p:cNvPr id="36" name="Straight Connector 35">
            <a:extLst>
              <a:ext uri="{FF2B5EF4-FFF2-40B4-BE49-F238E27FC236}">
                <a16:creationId xmlns:a16="http://schemas.microsoft.com/office/drawing/2014/main" id="{22BE0938-43E5-40E0-9109-699F02FFC3A8}"/>
              </a:ext>
            </a:extLst>
          </p:cNvPr>
          <p:cNvCxnSpPr>
            <a:cxnSpLocks/>
          </p:cNvCxnSpPr>
          <p:nvPr/>
        </p:nvCxnSpPr>
        <p:spPr>
          <a:xfrm>
            <a:off x="8634254" y="2634006"/>
            <a:ext cx="0" cy="2877903"/>
          </a:xfrm>
          <a:prstGeom prst="line">
            <a:avLst/>
          </a:prstGeom>
          <a:ln w="12700"/>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35039769-E2C2-4D70-AB5C-06D404B6F393}"/>
              </a:ext>
            </a:extLst>
          </p:cNvPr>
          <p:cNvGrpSpPr/>
          <p:nvPr/>
        </p:nvGrpSpPr>
        <p:grpSpPr>
          <a:xfrm>
            <a:off x="7162847" y="2568881"/>
            <a:ext cx="1471407" cy="307777"/>
            <a:chOff x="7162847" y="2568881"/>
            <a:chExt cx="1471407" cy="307777"/>
          </a:xfrm>
        </p:grpSpPr>
        <p:cxnSp>
          <p:nvCxnSpPr>
            <p:cNvPr id="37" name="Straight Arrow Connector 36">
              <a:extLst>
                <a:ext uri="{FF2B5EF4-FFF2-40B4-BE49-F238E27FC236}">
                  <a16:creationId xmlns:a16="http://schemas.microsoft.com/office/drawing/2014/main" id="{E0F30B72-6573-4FFB-800A-4072D2B26966}"/>
                </a:ext>
              </a:extLst>
            </p:cNvPr>
            <p:cNvCxnSpPr/>
            <p:nvPr/>
          </p:nvCxnSpPr>
          <p:spPr>
            <a:xfrm flipH="1">
              <a:off x="7162847" y="2748508"/>
              <a:ext cx="147140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81B2E34-0032-4662-9D7F-C40F2F077DF0}"/>
                </a:ext>
              </a:extLst>
            </p:cNvPr>
            <p:cNvSpPr txBox="1"/>
            <p:nvPr/>
          </p:nvSpPr>
          <p:spPr>
            <a:xfrm>
              <a:off x="7498043" y="2568881"/>
              <a:ext cx="742511" cy="307777"/>
            </a:xfrm>
            <a:prstGeom prst="rect">
              <a:avLst/>
            </a:prstGeom>
            <a:solidFill>
              <a:schemeClr val="bg1"/>
            </a:solidFill>
          </p:spPr>
          <p:txBody>
            <a:bodyPr wrap="none" rtlCol="0">
              <a:spAutoFit/>
            </a:bodyPr>
            <a:lstStyle/>
            <a:p>
              <a:r>
                <a:rPr lang="en-US" sz="1400" dirty="0"/>
                <a:t>Deploy</a:t>
              </a:r>
            </a:p>
          </p:txBody>
        </p:sp>
      </p:grpSp>
      <p:grpSp>
        <p:nvGrpSpPr>
          <p:cNvPr id="71" name="Group 70">
            <a:extLst>
              <a:ext uri="{FF2B5EF4-FFF2-40B4-BE49-F238E27FC236}">
                <a16:creationId xmlns:a16="http://schemas.microsoft.com/office/drawing/2014/main" id="{F527584B-9523-4784-8908-53C5D95FB6D7}"/>
              </a:ext>
            </a:extLst>
          </p:cNvPr>
          <p:cNvGrpSpPr/>
          <p:nvPr/>
        </p:nvGrpSpPr>
        <p:grpSpPr>
          <a:xfrm>
            <a:off x="2602287" y="2879359"/>
            <a:ext cx="2530476" cy="357082"/>
            <a:chOff x="2602287" y="2879359"/>
            <a:chExt cx="2530476" cy="357082"/>
          </a:xfrm>
        </p:grpSpPr>
        <p:sp>
          <p:nvSpPr>
            <p:cNvPr id="39" name="Rounded Rectangle 35">
              <a:extLst>
                <a:ext uri="{FF2B5EF4-FFF2-40B4-BE49-F238E27FC236}">
                  <a16:creationId xmlns:a16="http://schemas.microsoft.com/office/drawing/2014/main" id="{B4E2F3A9-838C-411D-BF04-61A88BDC93BE}"/>
                </a:ext>
              </a:extLst>
            </p:cNvPr>
            <p:cNvSpPr/>
            <p:nvPr/>
          </p:nvSpPr>
          <p:spPr>
            <a:xfrm>
              <a:off x="2636594" y="2879359"/>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0" name="TextBox 39">
              <a:extLst>
                <a:ext uri="{FF2B5EF4-FFF2-40B4-BE49-F238E27FC236}">
                  <a16:creationId xmlns:a16="http://schemas.microsoft.com/office/drawing/2014/main" id="{C63AB9B0-0E7E-4369-8A2C-E71138147687}"/>
                </a:ext>
              </a:extLst>
            </p:cNvPr>
            <p:cNvSpPr txBox="1"/>
            <p:nvPr/>
          </p:nvSpPr>
          <p:spPr>
            <a:xfrm>
              <a:off x="2602287" y="2913718"/>
              <a:ext cx="2530476" cy="307777"/>
            </a:xfrm>
            <a:prstGeom prst="rect">
              <a:avLst/>
            </a:prstGeom>
            <a:noFill/>
          </p:spPr>
          <p:txBody>
            <a:bodyPr wrap="square" rtlCol="0">
              <a:spAutoFit/>
            </a:bodyPr>
            <a:lstStyle/>
            <a:p>
              <a:pPr algn="ctr"/>
              <a:r>
                <a:rPr lang="en-US" sz="1400" dirty="0"/>
                <a:t>Establish shared memory</a:t>
              </a:r>
            </a:p>
          </p:txBody>
        </p:sp>
      </p:grpSp>
      <p:grpSp>
        <p:nvGrpSpPr>
          <p:cNvPr id="62" name="Group 61">
            <a:extLst>
              <a:ext uri="{FF2B5EF4-FFF2-40B4-BE49-F238E27FC236}">
                <a16:creationId xmlns:a16="http://schemas.microsoft.com/office/drawing/2014/main" id="{FC296DB5-7DD8-4FCF-9879-1284787A15DD}"/>
              </a:ext>
            </a:extLst>
          </p:cNvPr>
          <p:cNvGrpSpPr/>
          <p:nvPr/>
        </p:nvGrpSpPr>
        <p:grpSpPr>
          <a:xfrm>
            <a:off x="4860755" y="3804634"/>
            <a:ext cx="2530476" cy="357082"/>
            <a:chOff x="4860755" y="3694482"/>
            <a:chExt cx="2530476" cy="357082"/>
          </a:xfrm>
        </p:grpSpPr>
        <p:sp>
          <p:nvSpPr>
            <p:cNvPr id="41" name="Rounded Rectangle 42">
              <a:extLst>
                <a:ext uri="{FF2B5EF4-FFF2-40B4-BE49-F238E27FC236}">
                  <a16:creationId xmlns:a16="http://schemas.microsoft.com/office/drawing/2014/main" id="{B6C88D29-B44E-4658-A676-2562D89B6273}"/>
                </a:ext>
              </a:extLst>
            </p:cNvPr>
            <p:cNvSpPr/>
            <p:nvPr/>
          </p:nvSpPr>
          <p:spPr>
            <a:xfrm>
              <a:off x="4891121" y="3694482"/>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CEC78EC-0C4E-4E99-AB7B-A823DC1AB579}"/>
                </a:ext>
              </a:extLst>
            </p:cNvPr>
            <p:cNvSpPr txBox="1"/>
            <p:nvPr/>
          </p:nvSpPr>
          <p:spPr>
            <a:xfrm>
              <a:off x="4860755" y="3717987"/>
              <a:ext cx="2530476" cy="307777"/>
            </a:xfrm>
            <a:prstGeom prst="rect">
              <a:avLst/>
            </a:prstGeom>
            <a:noFill/>
          </p:spPr>
          <p:txBody>
            <a:bodyPr wrap="square" rtlCol="0">
              <a:spAutoFit/>
            </a:bodyPr>
            <a:lstStyle/>
            <a:p>
              <a:pPr algn="ctr"/>
              <a:r>
                <a:rPr lang="en-US" sz="1400" dirty="0"/>
                <a:t>Establish shared memory</a:t>
              </a:r>
            </a:p>
          </p:txBody>
        </p:sp>
      </p:grpSp>
      <p:grpSp>
        <p:nvGrpSpPr>
          <p:cNvPr id="68" name="Group 67">
            <a:extLst>
              <a:ext uri="{FF2B5EF4-FFF2-40B4-BE49-F238E27FC236}">
                <a16:creationId xmlns:a16="http://schemas.microsoft.com/office/drawing/2014/main" id="{ED3FEC93-2D00-4363-8B22-B2EF115D8E34}"/>
              </a:ext>
            </a:extLst>
          </p:cNvPr>
          <p:cNvGrpSpPr/>
          <p:nvPr/>
        </p:nvGrpSpPr>
        <p:grpSpPr>
          <a:xfrm>
            <a:off x="2605840" y="5487271"/>
            <a:ext cx="2530476" cy="357082"/>
            <a:chOff x="2605840" y="5487271"/>
            <a:chExt cx="2530476" cy="357082"/>
          </a:xfrm>
        </p:grpSpPr>
        <p:sp>
          <p:nvSpPr>
            <p:cNvPr id="43" name="Rounded Rectangle 52">
              <a:extLst>
                <a:ext uri="{FF2B5EF4-FFF2-40B4-BE49-F238E27FC236}">
                  <a16:creationId xmlns:a16="http://schemas.microsoft.com/office/drawing/2014/main" id="{2C9D4C07-E324-4ABD-83E8-55067BA15C80}"/>
                </a:ext>
              </a:extLst>
            </p:cNvPr>
            <p:cNvSpPr/>
            <p:nvPr/>
          </p:nvSpPr>
          <p:spPr>
            <a:xfrm>
              <a:off x="2644424" y="5487271"/>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4" name="TextBox 43">
              <a:extLst>
                <a:ext uri="{FF2B5EF4-FFF2-40B4-BE49-F238E27FC236}">
                  <a16:creationId xmlns:a16="http://schemas.microsoft.com/office/drawing/2014/main" id="{CCD6FC97-0182-4423-8963-54AEAA536093}"/>
                </a:ext>
              </a:extLst>
            </p:cNvPr>
            <p:cNvSpPr txBox="1"/>
            <p:nvPr/>
          </p:nvSpPr>
          <p:spPr>
            <a:xfrm>
              <a:off x="2605840" y="5511923"/>
              <a:ext cx="2530476" cy="307777"/>
            </a:xfrm>
            <a:prstGeom prst="rect">
              <a:avLst/>
            </a:prstGeom>
            <a:noFill/>
          </p:spPr>
          <p:txBody>
            <a:bodyPr wrap="square" rtlCol="0">
              <a:spAutoFit/>
            </a:bodyPr>
            <a:lstStyle/>
            <a:p>
              <a:pPr algn="ctr"/>
              <a:r>
                <a:rPr lang="en-US" sz="1400" dirty="0"/>
                <a:t>Shared memory </a:t>
              </a:r>
              <a:r>
                <a:rPr lang="en-US" sz="1400" dirty="0" err="1"/>
                <a:t>comm</a:t>
              </a:r>
              <a:endParaRPr lang="en-US" sz="1400" dirty="0"/>
            </a:p>
          </p:txBody>
        </p:sp>
      </p:grpSp>
      <p:grpSp>
        <p:nvGrpSpPr>
          <p:cNvPr id="69" name="Group 68">
            <a:extLst>
              <a:ext uri="{FF2B5EF4-FFF2-40B4-BE49-F238E27FC236}">
                <a16:creationId xmlns:a16="http://schemas.microsoft.com/office/drawing/2014/main" id="{22887058-AC9A-4008-AE42-E21BBB0B6473}"/>
              </a:ext>
            </a:extLst>
          </p:cNvPr>
          <p:cNvGrpSpPr/>
          <p:nvPr/>
        </p:nvGrpSpPr>
        <p:grpSpPr>
          <a:xfrm>
            <a:off x="4798981" y="5929630"/>
            <a:ext cx="2530476" cy="357082"/>
            <a:chOff x="4798981" y="5929630"/>
            <a:chExt cx="2530476" cy="357082"/>
          </a:xfrm>
        </p:grpSpPr>
        <p:sp>
          <p:nvSpPr>
            <p:cNvPr id="45" name="Rounded Rectangle 54">
              <a:extLst>
                <a:ext uri="{FF2B5EF4-FFF2-40B4-BE49-F238E27FC236}">
                  <a16:creationId xmlns:a16="http://schemas.microsoft.com/office/drawing/2014/main" id="{A851A9B6-3030-414F-BA5D-5921C8BB3B75}"/>
                </a:ext>
              </a:extLst>
            </p:cNvPr>
            <p:cNvSpPr/>
            <p:nvPr/>
          </p:nvSpPr>
          <p:spPr>
            <a:xfrm>
              <a:off x="4837565" y="5929630"/>
              <a:ext cx="2484475" cy="357082"/>
            </a:xfrm>
            <a:prstGeom prst="roundRect">
              <a:avLst>
                <a:gd name="adj" fmla="val 5919"/>
              </a:avLst>
            </a:prstGeom>
            <a:solidFill>
              <a:srgbClr val="E2F0D9"/>
            </a:solid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a:p>
          </p:txBody>
        </p:sp>
        <p:sp>
          <p:nvSpPr>
            <p:cNvPr id="46" name="TextBox 45">
              <a:extLst>
                <a:ext uri="{FF2B5EF4-FFF2-40B4-BE49-F238E27FC236}">
                  <a16:creationId xmlns:a16="http://schemas.microsoft.com/office/drawing/2014/main" id="{29DDE6A3-4608-4AF2-B3B7-D5ADE97E650C}"/>
                </a:ext>
              </a:extLst>
            </p:cNvPr>
            <p:cNvSpPr txBox="1"/>
            <p:nvPr/>
          </p:nvSpPr>
          <p:spPr>
            <a:xfrm>
              <a:off x="4798981" y="5958425"/>
              <a:ext cx="2530476" cy="307777"/>
            </a:xfrm>
            <a:prstGeom prst="rect">
              <a:avLst/>
            </a:prstGeom>
            <a:noFill/>
          </p:spPr>
          <p:txBody>
            <a:bodyPr wrap="square" rtlCol="0">
              <a:spAutoFit/>
            </a:bodyPr>
            <a:lstStyle/>
            <a:p>
              <a:pPr algn="ctr"/>
              <a:r>
                <a:rPr lang="en-US" sz="1400" dirty="0"/>
                <a:t>Shared memory comm</a:t>
              </a:r>
            </a:p>
          </p:txBody>
        </p:sp>
      </p:grpSp>
      <p:cxnSp>
        <p:nvCxnSpPr>
          <p:cNvPr id="47" name="Curved Connector 57">
            <a:extLst>
              <a:ext uri="{FF2B5EF4-FFF2-40B4-BE49-F238E27FC236}">
                <a16:creationId xmlns:a16="http://schemas.microsoft.com/office/drawing/2014/main" id="{8D9A0114-F734-4857-9A62-2882B203F7F8}"/>
              </a:ext>
            </a:extLst>
          </p:cNvPr>
          <p:cNvCxnSpPr>
            <a:cxnSpLocks/>
            <a:stCxn id="44" idx="3"/>
            <a:endCxn id="45" idx="0"/>
          </p:cNvCxnSpPr>
          <p:nvPr/>
        </p:nvCxnSpPr>
        <p:spPr>
          <a:xfrm>
            <a:off x="5136316" y="5665812"/>
            <a:ext cx="943487" cy="263818"/>
          </a:xfrm>
          <a:prstGeom prst="curvedConnector2">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608D8AF-B2EA-442E-9EE9-AEB52DE34EE0}"/>
              </a:ext>
            </a:extLst>
          </p:cNvPr>
          <p:cNvGrpSpPr/>
          <p:nvPr/>
        </p:nvGrpSpPr>
        <p:grpSpPr>
          <a:xfrm>
            <a:off x="5002484" y="4608516"/>
            <a:ext cx="3631770" cy="307777"/>
            <a:chOff x="5002484" y="4507542"/>
            <a:chExt cx="3631770" cy="307777"/>
          </a:xfrm>
        </p:grpSpPr>
        <p:cxnSp>
          <p:nvCxnSpPr>
            <p:cNvPr id="48" name="Straight Arrow Connector 47">
              <a:extLst>
                <a:ext uri="{FF2B5EF4-FFF2-40B4-BE49-F238E27FC236}">
                  <a16:creationId xmlns:a16="http://schemas.microsoft.com/office/drawing/2014/main" id="{68B1D4E5-1000-41DF-89EE-DE9246FC25F3}"/>
                </a:ext>
              </a:extLst>
            </p:cNvPr>
            <p:cNvCxnSpPr/>
            <p:nvPr/>
          </p:nvCxnSpPr>
          <p:spPr>
            <a:xfrm flipH="1">
              <a:off x="5002484" y="4666476"/>
              <a:ext cx="363177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0DB75B52-F1F3-4B98-8611-98C47083D92A}"/>
                </a:ext>
              </a:extLst>
            </p:cNvPr>
            <p:cNvSpPr txBox="1"/>
            <p:nvPr/>
          </p:nvSpPr>
          <p:spPr>
            <a:xfrm>
              <a:off x="5686383" y="4507542"/>
              <a:ext cx="1972944" cy="307777"/>
            </a:xfrm>
            <a:prstGeom prst="rect">
              <a:avLst/>
            </a:prstGeom>
            <a:solidFill>
              <a:schemeClr val="bg1"/>
            </a:solidFill>
          </p:spPr>
          <p:txBody>
            <a:bodyPr wrap="square" rtlCol="0">
              <a:spAutoFit/>
            </a:bodyPr>
            <a:lstStyle/>
            <a:p>
              <a:pPr algn="ctr"/>
              <a:r>
                <a:rPr lang="en-US" sz="1400" dirty="0"/>
                <a:t>Remote attestation</a:t>
              </a:r>
            </a:p>
          </p:txBody>
        </p:sp>
      </p:grpSp>
      <p:grpSp>
        <p:nvGrpSpPr>
          <p:cNvPr id="67" name="Group 66">
            <a:extLst>
              <a:ext uri="{FF2B5EF4-FFF2-40B4-BE49-F238E27FC236}">
                <a16:creationId xmlns:a16="http://schemas.microsoft.com/office/drawing/2014/main" id="{F3CA82C8-CBBF-4876-8CA8-43DF92047B3A}"/>
              </a:ext>
            </a:extLst>
          </p:cNvPr>
          <p:cNvGrpSpPr/>
          <p:nvPr/>
        </p:nvGrpSpPr>
        <p:grpSpPr>
          <a:xfrm>
            <a:off x="5002202" y="5026223"/>
            <a:ext cx="3632052" cy="307777"/>
            <a:chOff x="5002202" y="4846141"/>
            <a:chExt cx="3632052" cy="307777"/>
          </a:xfrm>
        </p:grpSpPr>
        <p:cxnSp>
          <p:nvCxnSpPr>
            <p:cNvPr id="50" name="Straight Arrow Connector 49">
              <a:extLst>
                <a:ext uri="{FF2B5EF4-FFF2-40B4-BE49-F238E27FC236}">
                  <a16:creationId xmlns:a16="http://schemas.microsoft.com/office/drawing/2014/main" id="{DA3E66FE-4113-4FBA-9E51-7E28208E0024}"/>
                </a:ext>
              </a:extLst>
            </p:cNvPr>
            <p:cNvCxnSpPr/>
            <p:nvPr/>
          </p:nvCxnSpPr>
          <p:spPr>
            <a:xfrm flipV="1">
              <a:off x="5002202" y="5016777"/>
              <a:ext cx="3632052" cy="1403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DE09277D-3797-4207-8FA1-B0FB9F8951FE}"/>
                </a:ext>
              </a:extLst>
            </p:cNvPr>
            <p:cNvSpPr txBox="1"/>
            <p:nvPr/>
          </p:nvSpPr>
          <p:spPr>
            <a:xfrm>
              <a:off x="5835975" y="4846141"/>
              <a:ext cx="1840568" cy="307777"/>
            </a:xfrm>
            <a:prstGeom prst="rect">
              <a:avLst/>
            </a:prstGeom>
            <a:solidFill>
              <a:schemeClr val="bg1"/>
            </a:solidFill>
          </p:spPr>
          <p:txBody>
            <a:bodyPr wrap="none" rtlCol="0">
              <a:spAutoFit/>
            </a:bodyPr>
            <a:lstStyle/>
            <a:p>
              <a:pPr algn="ctr"/>
              <a:r>
                <a:rPr lang="en-US" sz="1400" dirty="0"/>
                <a:t>CE + firmware report</a:t>
              </a:r>
            </a:p>
          </p:txBody>
        </p:sp>
      </p:grpSp>
      <p:grpSp>
        <p:nvGrpSpPr>
          <p:cNvPr id="65" name="Group 64">
            <a:extLst>
              <a:ext uri="{FF2B5EF4-FFF2-40B4-BE49-F238E27FC236}">
                <a16:creationId xmlns:a16="http://schemas.microsoft.com/office/drawing/2014/main" id="{CB5032B8-59EC-4FC7-8E71-B518ED8D9E14}"/>
              </a:ext>
            </a:extLst>
          </p:cNvPr>
          <p:cNvGrpSpPr/>
          <p:nvPr/>
        </p:nvGrpSpPr>
        <p:grpSpPr>
          <a:xfrm>
            <a:off x="7147459" y="5256749"/>
            <a:ext cx="1474073" cy="523220"/>
            <a:chOff x="7147459" y="5125947"/>
            <a:chExt cx="1474073" cy="523220"/>
          </a:xfrm>
        </p:grpSpPr>
        <p:cxnSp>
          <p:nvCxnSpPr>
            <p:cNvPr id="12" name="Straight Arrow Connector 11">
              <a:extLst>
                <a:ext uri="{FF2B5EF4-FFF2-40B4-BE49-F238E27FC236}">
                  <a16:creationId xmlns:a16="http://schemas.microsoft.com/office/drawing/2014/main" id="{0CC002DD-27B4-41A6-AF49-627FA23EE28A}"/>
                </a:ext>
              </a:extLst>
            </p:cNvPr>
            <p:cNvCxnSpPr/>
            <p:nvPr/>
          </p:nvCxnSpPr>
          <p:spPr>
            <a:xfrm flipH="1">
              <a:off x="7147459" y="5381107"/>
              <a:ext cx="14740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E8FCDAA-DD04-4497-958A-8F59B3350465}"/>
                </a:ext>
              </a:extLst>
            </p:cNvPr>
            <p:cNvSpPr txBox="1"/>
            <p:nvPr/>
          </p:nvSpPr>
          <p:spPr>
            <a:xfrm>
              <a:off x="7445489" y="5125947"/>
              <a:ext cx="901208" cy="523220"/>
            </a:xfrm>
            <a:prstGeom prst="rect">
              <a:avLst/>
            </a:prstGeom>
            <a:solidFill>
              <a:schemeClr val="bg1"/>
            </a:solidFill>
          </p:spPr>
          <p:txBody>
            <a:bodyPr wrap="none" rtlCol="0">
              <a:spAutoFit/>
            </a:bodyPr>
            <a:lstStyle/>
            <a:p>
              <a:pPr algn="ctr"/>
              <a:r>
                <a:rPr lang="en-US" sz="1400" dirty="0"/>
                <a:t>Secret</a:t>
              </a:r>
            </a:p>
            <a:p>
              <a:pPr algn="ctr"/>
              <a:r>
                <a:rPr lang="en-US" sz="1400" dirty="0"/>
                <a:t>provision</a:t>
              </a:r>
            </a:p>
          </p:txBody>
        </p:sp>
      </p:grpSp>
      <p:pic>
        <p:nvPicPr>
          <p:cNvPr id="54" name="Picture 53">
            <a:extLst>
              <a:ext uri="{FF2B5EF4-FFF2-40B4-BE49-F238E27FC236}">
                <a16:creationId xmlns:a16="http://schemas.microsoft.com/office/drawing/2014/main" id="{43FFC35F-7599-407F-B728-73F77F8CE8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28052" y="1418409"/>
            <a:ext cx="560520" cy="560520"/>
          </a:xfrm>
          <a:prstGeom prst="rect">
            <a:avLst/>
          </a:prstGeom>
        </p:spPr>
      </p:pic>
      <p:sp>
        <p:nvSpPr>
          <p:cNvPr id="2" name="Rectangle 1">
            <a:extLst>
              <a:ext uri="{FF2B5EF4-FFF2-40B4-BE49-F238E27FC236}">
                <a16:creationId xmlns:a16="http://schemas.microsoft.com/office/drawing/2014/main" id="{3F380046-3AC6-41CB-9619-63779546EC92}"/>
              </a:ext>
            </a:extLst>
          </p:cNvPr>
          <p:cNvSpPr/>
          <p:nvPr/>
        </p:nvSpPr>
        <p:spPr>
          <a:xfrm>
            <a:off x="7421597" y="4042925"/>
            <a:ext cx="1010479" cy="570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97C3A-D6AD-4563-B45E-77732478994A}"/>
              </a:ext>
            </a:extLst>
          </p:cNvPr>
          <p:cNvSpPr/>
          <p:nvPr/>
        </p:nvSpPr>
        <p:spPr>
          <a:xfrm>
            <a:off x="8964889" y="3838550"/>
            <a:ext cx="2499861" cy="646331"/>
          </a:xfrm>
          <a:prstGeom prst="rect">
            <a:avLst/>
          </a:prstGeom>
        </p:spPr>
        <p:txBody>
          <a:bodyPr wrap="square">
            <a:spAutoFit/>
          </a:bodyPr>
          <a:lstStyle/>
          <a:p>
            <a:r>
              <a:rPr lang="en-US" dirty="0"/>
              <a:t>Includes connection parameters</a:t>
            </a:r>
          </a:p>
        </p:txBody>
      </p:sp>
      <p:cxnSp>
        <p:nvCxnSpPr>
          <p:cNvPr id="15" name="Connector: Curved 14">
            <a:extLst>
              <a:ext uri="{FF2B5EF4-FFF2-40B4-BE49-F238E27FC236}">
                <a16:creationId xmlns:a16="http://schemas.microsoft.com/office/drawing/2014/main" id="{FCA64E2B-6922-4E11-A84A-991DA7FC3CC0}"/>
              </a:ext>
            </a:extLst>
          </p:cNvPr>
          <p:cNvCxnSpPr>
            <a:stCxn id="2" idx="0"/>
            <a:endCxn id="8" idx="0"/>
          </p:cNvCxnSpPr>
          <p:nvPr/>
        </p:nvCxnSpPr>
        <p:spPr>
          <a:xfrm rot="5400000" flipH="1" flipV="1">
            <a:off x="8968641" y="2796747"/>
            <a:ext cx="204375" cy="2287983"/>
          </a:xfrm>
          <a:prstGeom prst="curvedConnector3">
            <a:avLst>
              <a:gd name="adj1" fmla="val 211853"/>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08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wipe(left)">
                                      <p:cBhvr>
                                        <p:cTn id="45" dur="500"/>
                                        <p:tgtEl>
                                          <p:spTgt spid="70"/>
                                        </p:tgtEl>
                                      </p:cBhvr>
                                    </p:animEffect>
                                  </p:childTnLst>
                                </p:cTn>
                              </p:par>
                              <p:par>
                                <p:cTn id="46" presetID="22" presetClass="entr" presetSubtype="2"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wipe(right)">
                                      <p:cBhvr>
                                        <p:cTn id="48" dur="500"/>
                                        <p:tgtEl>
                                          <p:spTgt spid="60"/>
                                        </p:tgtEl>
                                      </p:cBhvr>
                                    </p:animEffect>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par>
                                <p:cTn id="57" presetID="22" presetClass="entr" presetSubtype="2"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right)">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wipe(right)">
                                      <p:cBhvr>
                                        <p:cTn id="79" dur="500"/>
                                        <p:tgtEl>
                                          <p:spTgt spid="6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right)">
                                      <p:cBhvr>
                                        <p:cTn id="88" dur="500"/>
                                        <p:tgtEl>
                                          <p:spTgt spid="6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nodeType="with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P spid="2" grpId="0" animBg="1"/>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C2D4752-AEA3-4411-A83C-54ECEC1E1E03}"/>
                  </a:ext>
                </a:extLst>
              </p:cNvPr>
              <p:cNvSpPr>
                <a:spLocks noGrp="1"/>
              </p:cNvSpPr>
              <p:nvPr>
                <p:ph idx="1"/>
              </p:nvPr>
            </p:nvSpPr>
            <p:spPr/>
            <p:txBody>
              <a:bodyPr/>
              <a:lstStyle/>
              <a:p>
                <a:r>
                  <a:rPr lang="en-US" dirty="0"/>
                  <a:t>Platform-wide enclaves</a:t>
                </a:r>
              </a:p>
              <a:p>
                <a:pPr lvl="1"/>
                <a:r>
                  <a:rPr lang="en-US" dirty="0"/>
                  <a:t>Abstraction layer on enclaves</a:t>
                </a:r>
              </a:p>
              <a:p>
                <a:pPr lvl="1"/>
                <a:r>
                  <a:rPr lang="en-US" dirty="0"/>
                  <a:t>Distributed over CPU cores, external hardware …</a:t>
                </a:r>
              </a:p>
              <a:p>
                <a:r>
                  <a:rPr lang="en-US" dirty="0"/>
                  <a:t>Shared memory communication</a:t>
                </a:r>
              </a:p>
              <a:p>
                <a:pPr lvl="1"/>
                <a:r>
                  <a:rPr lang="en-US" dirty="0"/>
                  <a:t>Tighter control over interaction</a:t>
                </a:r>
              </a:p>
              <a:p>
                <a:pPr lvl="1"/>
                <a:r>
                  <a:rPr lang="en-US" dirty="0"/>
                  <a:t>PMP ensures isolation</a:t>
                </a:r>
              </a:p>
              <a:p>
                <a:r>
                  <a:rPr lang="en-US" dirty="0"/>
                  <a:t>Platform awareness</a:t>
                </a:r>
              </a:p>
              <a:p>
                <a:pPr lvl="1"/>
                <a:r>
                  <a:rPr lang="en-US" dirty="0"/>
                  <a:t>Lifecycle events: adapt with flexible hardware</a:t>
                </a:r>
              </a:p>
              <a:p>
                <a:r>
                  <a:rPr lang="en-US" dirty="0"/>
                  <a:t>Platform-wide attestation</a:t>
                </a:r>
              </a:p>
              <a:p>
                <a:pPr lvl="1"/>
                <a:r>
                  <a:rPr lang="en-US" dirty="0"/>
                  <a:t>Measurement + communication parameters</a:t>
                </a:r>
              </a:p>
              <a:p>
                <a:pPr lvl="1"/>
                <a:r>
                  <a:rPr lang="en-US" dirty="0"/>
                  <a:t>Least privilege on hardware TCB </a:t>
                </a:r>
                <a14:m>
                  <m:oMath xmlns:m="http://schemas.openxmlformats.org/officeDocument/2006/math">
                    <m:r>
                      <a:rPr lang="en-US" b="0" i="1" smtClean="0">
                        <a:latin typeface="Cambria Math" panose="02040503050406030204" pitchFamily="18" charset="0"/>
                      </a:rPr>
                      <m:t>→</m:t>
                    </m:r>
                  </m:oMath>
                </a14:m>
                <a:r>
                  <a:rPr lang="en-US" dirty="0"/>
                  <a:t> only trust what you use (attest)</a:t>
                </a:r>
              </a:p>
              <a:p>
                <a:pPr marL="361950" lvl="1" indent="0">
                  <a:buNone/>
                </a:pPr>
                <a:r>
                  <a:rPr lang="en-US" dirty="0"/>
                  <a:t> </a:t>
                </a:r>
              </a:p>
            </p:txBody>
          </p:sp>
        </mc:Choice>
        <mc:Fallback xmlns="">
          <p:sp>
            <p:nvSpPr>
              <p:cNvPr id="2" name="Content Placeholder 1">
                <a:extLst>
                  <a:ext uri="{FF2B5EF4-FFF2-40B4-BE49-F238E27FC236}">
                    <a16:creationId xmlns:a16="http://schemas.microsoft.com/office/drawing/2014/main" id="{4C2D4752-AEA3-4411-A83C-54ECEC1E1E03}"/>
                  </a:ext>
                </a:extLst>
              </p:cNvPr>
              <p:cNvSpPr>
                <a:spLocks noGrp="1" noRot="1" noChangeAspect="1" noMove="1" noResize="1" noEditPoints="1" noAdjustHandles="1" noChangeArrowheads="1" noChangeShapeType="1" noTextEdit="1"/>
              </p:cNvSpPr>
              <p:nvPr>
                <p:ph idx="1"/>
              </p:nvPr>
            </p:nvSpPr>
            <p:spPr>
              <a:blipFill>
                <a:blip r:embed="rId2"/>
                <a:stretch>
                  <a:fillRect l="-264" t="-2026" b="-2171"/>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EF86F1B-6F64-4659-A266-C27726ADED40}"/>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219D2B85-72C3-406B-9DD6-97D34378F391}"/>
              </a:ext>
            </a:extLst>
          </p:cNvPr>
          <p:cNvSpPr>
            <a:spLocks noGrp="1"/>
          </p:cNvSpPr>
          <p:nvPr>
            <p:ph type="ftr" sz="quarter" idx="11"/>
          </p:nvPr>
        </p:nvSpPr>
        <p:spPr/>
        <p:txBody>
          <a:bodyPr/>
          <a:lstStyle/>
          <a:p>
            <a:r>
              <a:rPr lang="en-GB" dirty="0"/>
              <a:t>Aritra Dhar</a:t>
            </a:r>
          </a:p>
        </p:txBody>
      </p:sp>
      <p:sp>
        <p:nvSpPr>
          <p:cNvPr id="5" name="Slide Number Placeholder 4">
            <a:extLst>
              <a:ext uri="{FF2B5EF4-FFF2-40B4-BE49-F238E27FC236}">
                <a16:creationId xmlns:a16="http://schemas.microsoft.com/office/drawing/2014/main" id="{749C5AD5-4831-4070-87E5-038863E18883}"/>
              </a:ext>
            </a:extLst>
          </p:cNvPr>
          <p:cNvSpPr>
            <a:spLocks noGrp="1"/>
          </p:cNvSpPr>
          <p:nvPr>
            <p:ph type="sldNum" sz="quarter" idx="12"/>
          </p:nvPr>
        </p:nvSpPr>
        <p:spPr/>
        <p:txBody>
          <a:bodyPr/>
          <a:lstStyle/>
          <a:p>
            <a:fld id="{6C6AE60A-B69C-4790-82F7-3882EDF23186}" type="slidenum">
              <a:rPr lang="en-GB" smtClean="0"/>
              <a:t>97</a:t>
            </a:fld>
            <a:endParaRPr lang="en-GB" dirty="0"/>
          </a:p>
        </p:txBody>
      </p:sp>
      <p:sp>
        <p:nvSpPr>
          <p:cNvPr id="6" name="Title 5">
            <a:extLst>
              <a:ext uri="{FF2B5EF4-FFF2-40B4-BE49-F238E27FC236}">
                <a16:creationId xmlns:a16="http://schemas.microsoft.com/office/drawing/2014/main" id="{636DBC29-605C-4B9A-88EF-1DEE5CCA37ED}"/>
              </a:ext>
            </a:extLst>
          </p:cNvPr>
          <p:cNvSpPr>
            <a:spLocks noGrp="1"/>
          </p:cNvSpPr>
          <p:nvPr>
            <p:ph type="title"/>
          </p:nvPr>
        </p:nvSpPr>
        <p:spPr/>
        <p:txBody>
          <a:bodyPr/>
          <a:lstStyle/>
          <a:p>
            <a:r>
              <a:rPr lang="en-US" dirty="0"/>
              <a:t>Summary of the properties</a:t>
            </a:r>
          </a:p>
        </p:txBody>
      </p:sp>
    </p:spTree>
    <p:extLst>
      <p:ext uri="{BB962C8B-B14F-4D97-AF65-F5344CB8AC3E}">
        <p14:creationId xmlns:p14="http://schemas.microsoft.com/office/powerpoint/2010/main" val="692618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Effect transition="in" filter="fade">
                                      <p:cBhvr>
                                        <p:cTn id="43" dur="500"/>
                                        <p:tgtEl>
                                          <p:spTgt spid="2">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xEl>
                                              <p:pRg st="11" end="11"/>
                                            </p:txEl>
                                          </p:spTgt>
                                        </p:tgtEl>
                                        <p:attrNameLst>
                                          <p:attrName>style.visibility</p:attrName>
                                        </p:attrNameLst>
                                      </p:cBhvr>
                                      <p:to>
                                        <p:strVal val="visible"/>
                                      </p:to>
                                    </p:set>
                                    <p:animEffect transition="in" filter="fade">
                                      <p:cBhvr>
                                        <p:cTn id="46"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55DA4C2-3BBD-40A4-A52B-F0CDF48D2C52}"/>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291AE196-EA64-4C89-869D-DA200510E62C}"/>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37675AC-956A-4A6E-882F-1E3DE1906EEE}"/>
              </a:ext>
            </a:extLst>
          </p:cNvPr>
          <p:cNvSpPr>
            <a:spLocks noGrp="1"/>
          </p:cNvSpPr>
          <p:nvPr>
            <p:ph type="sldNum" sz="quarter" idx="12"/>
          </p:nvPr>
        </p:nvSpPr>
        <p:spPr/>
        <p:txBody>
          <a:bodyPr/>
          <a:lstStyle/>
          <a:p>
            <a:fld id="{6C6AE60A-B69C-4790-82F7-3882EDF23186}" type="slidenum">
              <a:rPr lang="en-GB" smtClean="0"/>
              <a:t>98</a:t>
            </a:fld>
            <a:endParaRPr lang="en-GB" dirty="0"/>
          </a:p>
        </p:txBody>
      </p:sp>
      <p:sp>
        <p:nvSpPr>
          <p:cNvPr id="6" name="Title 5">
            <a:extLst>
              <a:ext uri="{FF2B5EF4-FFF2-40B4-BE49-F238E27FC236}">
                <a16:creationId xmlns:a16="http://schemas.microsoft.com/office/drawing/2014/main" id="{6F4ACD0B-9D59-448A-994C-C438DA23CB68}"/>
              </a:ext>
            </a:extLst>
          </p:cNvPr>
          <p:cNvSpPr>
            <a:spLocks noGrp="1"/>
          </p:cNvSpPr>
          <p:nvPr>
            <p:ph type="title"/>
          </p:nvPr>
        </p:nvSpPr>
        <p:spPr/>
        <p:txBody>
          <a:bodyPr/>
          <a:lstStyle/>
          <a:p>
            <a:r>
              <a:rPr lang="en-US" dirty="0"/>
              <a:t>Prototype: simple IO peripherals</a:t>
            </a:r>
          </a:p>
        </p:txBody>
      </p:sp>
      <p:pic>
        <p:nvPicPr>
          <p:cNvPr id="8" name="Picture 7">
            <a:extLst>
              <a:ext uri="{FF2B5EF4-FFF2-40B4-BE49-F238E27FC236}">
                <a16:creationId xmlns:a16="http://schemas.microsoft.com/office/drawing/2014/main" id="{C5607750-B322-4A8D-8F39-732655CEB5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389" t="13333"/>
          <a:stretch/>
        </p:blipFill>
        <p:spPr>
          <a:xfrm rot="10800000">
            <a:off x="3198018" y="2133600"/>
            <a:ext cx="5218845" cy="3962400"/>
          </a:xfrm>
          <a:prstGeom prst="rect">
            <a:avLst/>
          </a:prstGeom>
        </p:spPr>
      </p:pic>
      <p:sp>
        <p:nvSpPr>
          <p:cNvPr id="9" name="TextBox 8">
            <a:extLst>
              <a:ext uri="{FF2B5EF4-FFF2-40B4-BE49-F238E27FC236}">
                <a16:creationId xmlns:a16="http://schemas.microsoft.com/office/drawing/2014/main" id="{384D53F5-E1C4-4282-BB31-5E13711FA751}"/>
              </a:ext>
            </a:extLst>
          </p:cNvPr>
          <p:cNvSpPr txBox="1"/>
          <p:nvPr/>
        </p:nvSpPr>
        <p:spPr>
          <a:xfrm>
            <a:off x="607219" y="2408709"/>
            <a:ext cx="2364750" cy="369332"/>
          </a:xfrm>
          <a:prstGeom prst="rect">
            <a:avLst/>
          </a:prstGeom>
          <a:noFill/>
        </p:spPr>
        <p:txBody>
          <a:bodyPr wrap="none" rtlCol="0">
            <a:spAutoFit/>
          </a:bodyPr>
          <a:lstStyle/>
          <a:p>
            <a:r>
              <a:rPr lang="en-US" dirty="0"/>
              <a:t>Peripheral emulation </a:t>
            </a:r>
          </a:p>
        </p:txBody>
      </p:sp>
      <p:cxnSp>
        <p:nvCxnSpPr>
          <p:cNvPr id="11" name="Straight Arrow Connector 10">
            <a:extLst>
              <a:ext uri="{FF2B5EF4-FFF2-40B4-BE49-F238E27FC236}">
                <a16:creationId xmlns:a16="http://schemas.microsoft.com/office/drawing/2014/main" id="{1383E6E6-C84C-4334-AF42-277C8BC65194}"/>
              </a:ext>
            </a:extLst>
          </p:cNvPr>
          <p:cNvCxnSpPr>
            <a:endCxn id="9" idx="3"/>
          </p:cNvCxnSpPr>
          <p:nvPr/>
        </p:nvCxnSpPr>
        <p:spPr>
          <a:xfrm flipH="1" flipV="1">
            <a:off x="2971969" y="2593375"/>
            <a:ext cx="1521450" cy="683225"/>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10544B-9464-4DEF-BEB3-263418F05CF9}"/>
              </a:ext>
            </a:extLst>
          </p:cNvPr>
          <p:cNvCxnSpPr>
            <a:cxnSpLocks/>
          </p:cNvCxnSpPr>
          <p:nvPr/>
        </p:nvCxnSpPr>
        <p:spPr>
          <a:xfrm flipH="1" flipV="1">
            <a:off x="2740819" y="5029200"/>
            <a:ext cx="1752600" cy="38101"/>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6E94CD-86D5-46ED-B0C4-B60620C6E7AA}"/>
              </a:ext>
            </a:extLst>
          </p:cNvPr>
          <p:cNvSpPr txBox="1"/>
          <p:nvPr/>
        </p:nvSpPr>
        <p:spPr>
          <a:xfrm>
            <a:off x="683419" y="4844534"/>
            <a:ext cx="1967205" cy="369332"/>
          </a:xfrm>
          <a:prstGeom prst="rect">
            <a:avLst/>
          </a:prstGeom>
          <a:noFill/>
        </p:spPr>
        <p:txBody>
          <a:bodyPr wrap="none" rtlCol="0">
            <a:spAutoFit/>
          </a:bodyPr>
          <a:lstStyle/>
          <a:p>
            <a:r>
              <a:rPr lang="en-US" dirty="0"/>
              <a:t>PMOD peripheral</a:t>
            </a:r>
          </a:p>
        </p:txBody>
      </p:sp>
      <p:cxnSp>
        <p:nvCxnSpPr>
          <p:cNvPr id="16" name="Straight Arrow Connector 15">
            <a:extLst>
              <a:ext uri="{FF2B5EF4-FFF2-40B4-BE49-F238E27FC236}">
                <a16:creationId xmlns:a16="http://schemas.microsoft.com/office/drawing/2014/main" id="{425F343C-DD0E-45FB-95F6-9CE449D75498}"/>
              </a:ext>
            </a:extLst>
          </p:cNvPr>
          <p:cNvCxnSpPr>
            <a:cxnSpLocks/>
          </p:cNvCxnSpPr>
          <p:nvPr/>
        </p:nvCxnSpPr>
        <p:spPr>
          <a:xfrm flipV="1">
            <a:off x="7160419" y="3200400"/>
            <a:ext cx="1676400" cy="1219200"/>
          </a:xfrm>
          <a:prstGeom prst="straightConnector1">
            <a:avLst/>
          </a:prstGeom>
          <a:ln w="28575" cap="sq">
            <a:solidFill>
              <a:srgbClr val="FF0000"/>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46A012-A0E5-4380-83A8-FFEAC8444CAB}"/>
              </a:ext>
            </a:extLst>
          </p:cNvPr>
          <p:cNvSpPr txBox="1"/>
          <p:nvPr/>
        </p:nvSpPr>
        <p:spPr>
          <a:xfrm>
            <a:off x="8849495" y="2690336"/>
            <a:ext cx="3187724" cy="646331"/>
          </a:xfrm>
          <a:prstGeom prst="rect">
            <a:avLst/>
          </a:prstGeom>
          <a:noFill/>
        </p:spPr>
        <p:txBody>
          <a:bodyPr wrap="square" rtlCol="0">
            <a:spAutoFit/>
          </a:bodyPr>
          <a:lstStyle/>
          <a:p>
            <a:r>
              <a:rPr lang="en-US" dirty="0"/>
              <a:t>FPGA running application class RISC-V core with PMP</a:t>
            </a:r>
          </a:p>
        </p:txBody>
      </p:sp>
    </p:spTree>
    <p:extLst>
      <p:ext uri="{BB962C8B-B14F-4D97-AF65-F5344CB8AC3E}">
        <p14:creationId xmlns:p14="http://schemas.microsoft.com/office/powerpoint/2010/main" val="1687774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1B4A29-D9B1-4320-A911-C4A4E692C965}"/>
              </a:ext>
            </a:extLst>
          </p:cNvPr>
          <p:cNvSpPr>
            <a:spLocks noGrp="1"/>
          </p:cNvSpPr>
          <p:nvPr>
            <p:ph idx="1"/>
          </p:nvPr>
        </p:nvSpPr>
        <p:spPr/>
        <p:txBody>
          <a:bodyPr/>
          <a:lstStyle/>
          <a:p>
            <a:r>
              <a:rPr lang="en-US" dirty="0"/>
              <a:t>Multi-tenant isolation</a:t>
            </a:r>
          </a:p>
          <a:p>
            <a:r>
              <a:rPr lang="en-US" dirty="0"/>
              <a:t>4096-core RISC-V* accelerator based on Snitch**</a:t>
            </a:r>
          </a:p>
          <a:p>
            <a:r>
              <a:rPr lang="en-US" dirty="0"/>
              <a:t>Addition of PMP</a:t>
            </a:r>
          </a:p>
          <a:p>
            <a:pPr lvl="1"/>
            <a:r>
              <a:rPr lang="en-US" dirty="0"/>
              <a:t>Small increase in the core size</a:t>
            </a:r>
          </a:p>
          <a:p>
            <a:pPr lvl="1"/>
            <a:r>
              <a:rPr lang="en-US" dirty="0"/>
              <a:t>750 MHz with 0 PMP</a:t>
            </a:r>
          </a:p>
          <a:p>
            <a:pPr lvl="1"/>
            <a:r>
              <a:rPr lang="en-US" dirty="0"/>
              <a:t>666 MHz with 4 PMP</a:t>
            </a:r>
          </a:p>
        </p:txBody>
      </p:sp>
      <p:sp>
        <p:nvSpPr>
          <p:cNvPr id="3" name="Date Placeholder 2">
            <a:extLst>
              <a:ext uri="{FF2B5EF4-FFF2-40B4-BE49-F238E27FC236}">
                <a16:creationId xmlns:a16="http://schemas.microsoft.com/office/drawing/2014/main" id="{57218CD0-1F5A-4808-9401-3D8EDA1055BC}"/>
              </a:ext>
            </a:extLst>
          </p:cNvPr>
          <p:cNvSpPr>
            <a:spLocks noGrp="1"/>
          </p:cNvSpPr>
          <p:nvPr>
            <p:ph type="dt" sz="half" idx="10"/>
          </p:nvPr>
        </p:nvSpPr>
        <p:spPr/>
        <p:txBody>
          <a:bodyPr/>
          <a:lstStyle/>
          <a:p>
            <a:fld id="{2E351574-DE3B-48D4-BB21-472FD18DCB9D}" type="datetime1">
              <a:rPr lang="en-US" smtClean="0"/>
              <a:t>3/5/2021</a:t>
            </a:fld>
            <a:endParaRPr lang="en-GB" dirty="0"/>
          </a:p>
        </p:txBody>
      </p:sp>
      <p:sp>
        <p:nvSpPr>
          <p:cNvPr id="4" name="Footer Placeholder 3">
            <a:extLst>
              <a:ext uri="{FF2B5EF4-FFF2-40B4-BE49-F238E27FC236}">
                <a16:creationId xmlns:a16="http://schemas.microsoft.com/office/drawing/2014/main" id="{39FAB990-E6DD-4C82-A7C6-D29FF2C05293}"/>
              </a:ext>
            </a:extLst>
          </p:cNvPr>
          <p:cNvSpPr>
            <a:spLocks noGrp="1"/>
          </p:cNvSpPr>
          <p:nvPr>
            <p:ph type="ftr" sz="quarter" idx="11"/>
          </p:nvPr>
        </p:nvSpPr>
        <p:spPr/>
        <p:txBody>
          <a:bodyPr/>
          <a:lstStyle/>
          <a:p>
            <a:r>
              <a:rPr lang="en-GB"/>
              <a:t>Aritra Dhar</a:t>
            </a:r>
            <a:endParaRPr lang="en-GB" dirty="0"/>
          </a:p>
        </p:txBody>
      </p:sp>
      <p:sp>
        <p:nvSpPr>
          <p:cNvPr id="5" name="Slide Number Placeholder 4">
            <a:extLst>
              <a:ext uri="{FF2B5EF4-FFF2-40B4-BE49-F238E27FC236}">
                <a16:creationId xmlns:a16="http://schemas.microsoft.com/office/drawing/2014/main" id="{2D9FAA60-85C7-4A0F-A263-E34793CB63B1}"/>
              </a:ext>
            </a:extLst>
          </p:cNvPr>
          <p:cNvSpPr>
            <a:spLocks noGrp="1"/>
          </p:cNvSpPr>
          <p:nvPr>
            <p:ph type="sldNum" sz="quarter" idx="12"/>
          </p:nvPr>
        </p:nvSpPr>
        <p:spPr/>
        <p:txBody>
          <a:bodyPr/>
          <a:lstStyle/>
          <a:p>
            <a:fld id="{6C6AE60A-B69C-4790-82F7-3882EDF23186}" type="slidenum">
              <a:rPr lang="en-GB" smtClean="0"/>
              <a:t>99</a:t>
            </a:fld>
            <a:endParaRPr lang="en-GB" dirty="0"/>
          </a:p>
        </p:txBody>
      </p:sp>
      <p:sp>
        <p:nvSpPr>
          <p:cNvPr id="6" name="Title 5">
            <a:extLst>
              <a:ext uri="{FF2B5EF4-FFF2-40B4-BE49-F238E27FC236}">
                <a16:creationId xmlns:a16="http://schemas.microsoft.com/office/drawing/2014/main" id="{0B54EBA8-8D47-4992-B361-621C8A6001BA}"/>
              </a:ext>
            </a:extLst>
          </p:cNvPr>
          <p:cNvSpPr>
            <a:spLocks noGrp="1"/>
          </p:cNvSpPr>
          <p:nvPr>
            <p:ph type="title"/>
          </p:nvPr>
        </p:nvSpPr>
        <p:spPr/>
        <p:txBody>
          <a:bodyPr/>
          <a:lstStyle/>
          <a:p>
            <a:r>
              <a:rPr lang="en-US" dirty="0"/>
              <a:t>Prototype: Accelerator</a:t>
            </a:r>
          </a:p>
        </p:txBody>
      </p:sp>
      <p:sp>
        <p:nvSpPr>
          <p:cNvPr id="7" name="Rectangle 6">
            <a:extLst>
              <a:ext uri="{FF2B5EF4-FFF2-40B4-BE49-F238E27FC236}">
                <a16:creationId xmlns:a16="http://schemas.microsoft.com/office/drawing/2014/main" id="{1B957C71-7140-439C-95AE-D428E39367F6}"/>
              </a:ext>
            </a:extLst>
          </p:cNvPr>
          <p:cNvSpPr/>
          <p:nvPr/>
        </p:nvSpPr>
        <p:spPr>
          <a:xfrm>
            <a:off x="0" y="6446281"/>
            <a:ext cx="8610600" cy="369332"/>
          </a:xfrm>
          <a:prstGeom prst="rect">
            <a:avLst/>
          </a:prstGeom>
        </p:spPr>
        <p:txBody>
          <a:bodyPr wrap="square">
            <a:spAutoFit/>
          </a:bodyPr>
          <a:lstStyle/>
          <a:p>
            <a:r>
              <a:rPr lang="en-US" sz="600" dirty="0">
                <a:latin typeface="Arial" panose="020B0604020202020204" pitchFamily="34" charset="0"/>
              </a:rPr>
              <a:t>* Florian </a:t>
            </a:r>
            <a:r>
              <a:rPr lang="en-US" sz="600" dirty="0" err="1">
                <a:latin typeface="Arial" panose="020B0604020202020204" pitchFamily="34" charset="0"/>
              </a:rPr>
              <a:t>Zaruba</a:t>
            </a:r>
            <a:r>
              <a:rPr lang="en-US" sz="600" dirty="0">
                <a:latin typeface="Arial" panose="020B0604020202020204" pitchFamily="34" charset="0"/>
              </a:rPr>
              <a:t>, Fabian </a:t>
            </a:r>
            <a:r>
              <a:rPr lang="en-US" sz="600" dirty="0" err="1">
                <a:latin typeface="Arial" panose="020B0604020202020204" pitchFamily="34" charset="0"/>
              </a:rPr>
              <a:t>Schuiki</a:t>
            </a:r>
            <a:r>
              <a:rPr lang="en-US" sz="600" dirty="0">
                <a:latin typeface="Arial" panose="020B0604020202020204" pitchFamily="34" charset="0"/>
              </a:rPr>
              <a:t>, and Luca </a:t>
            </a:r>
            <a:r>
              <a:rPr lang="en-US" sz="600" dirty="0" err="1">
                <a:latin typeface="Arial" panose="020B0604020202020204" pitchFamily="34" charset="0"/>
              </a:rPr>
              <a:t>Benini</a:t>
            </a:r>
            <a:r>
              <a:rPr lang="en-US" sz="600" dirty="0">
                <a:latin typeface="Arial" panose="020B0604020202020204" pitchFamily="34" charset="0"/>
              </a:rPr>
              <a:t>. 2020. A 4096-core RISC-</a:t>
            </a:r>
            <a:r>
              <a:rPr lang="en-US" sz="600" dirty="0" err="1">
                <a:latin typeface="Arial" panose="020B0604020202020204" pitchFamily="34" charset="0"/>
              </a:rPr>
              <a:t>VChiplet</a:t>
            </a:r>
            <a:r>
              <a:rPr lang="en-US" sz="600" dirty="0">
                <a:latin typeface="Arial" panose="020B0604020202020204" pitchFamily="34" charset="0"/>
              </a:rPr>
              <a:t> Architecture for Ultra-efficient Floating-point Computing. In2020 </a:t>
            </a:r>
            <a:r>
              <a:rPr lang="en-US" sz="600" dirty="0" err="1">
                <a:latin typeface="Arial" panose="020B0604020202020204" pitchFamily="34" charset="0"/>
              </a:rPr>
              <a:t>IEEEHot</a:t>
            </a:r>
            <a:r>
              <a:rPr lang="en-US" sz="600" dirty="0">
                <a:latin typeface="Arial" panose="020B0604020202020204" pitchFamily="34" charset="0"/>
              </a:rPr>
              <a:t> Chips 32 Symposium (HCS). IEEE Computer Society, 1–24.</a:t>
            </a:r>
          </a:p>
          <a:p>
            <a:endParaRPr lang="en-US" sz="600" dirty="0">
              <a:latin typeface="Arial" panose="020B0604020202020204" pitchFamily="34" charset="0"/>
            </a:endParaRPr>
          </a:p>
          <a:p>
            <a:r>
              <a:rPr lang="en-US" sz="600" dirty="0"/>
              <a:t>** F. </a:t>
            </a:r>
            <a:r>
              <a:rPr lang="en-US" sz="600" dirty="0" err="1"/>
              <a:t>Zaruba</a:t>
            </a:r>
            <a:r>
              <a:rPr lang="en-US" sz="600" dirty="0"/>
              <a:t>, F. </a:t>
            </a:r>
            <a:r>
              <a:rPr lang="en-US" sz="600" dirty="0" err="1"/>
              <a:t>Schuiki</a:t>
            </a:r>
            <a:r>
              <a:rPr lang="en-US" sz="600" dirty="0"/>
              <a:t>, T. </a:t>
            </a:r>
            <a:r>
              <a:rPr lang="en-US" sz="600" dirty="0" err="1"/>
              <a:t>Hoefler</a:t>
            </a:r>
            <a:r>
              <a:rPr lang="en-US" sz="600" dirty="0"/>
              <a:t>, and L. </a:t>
            </a:r>
            <a:r>
              <a:rPr lang="en-US" sz="600" dirty="0" err="1"/>
              <a:t>Benini</a:t>
            </a:r>
            <a:r>
              <a:rPr lang="en-US" sz="600" dirty="0"/>
              <a:t>. 2020.Snitch: A </a:t>
            </a:r>
            <a:r>
              <a:rPr lang="en-US" sz="600" dirty="0" err="1"/>
              <a:t>tinyPseudo</a:t>
            </a:r>
            <a:r>
              <a:rPr lang="en-US" sz="600" dirty="0"/>
              <a:t> Dual-Issue Processor for Area and Energy Efficient </a:t>
            </a:r>
            <a:r>
              <a:rPr lang="en-US" sz="600" dirty="0" err="1"/>
              <a:t>Executionof</a:t>
            </a:r>
            <a:r>
              <a:rPr lang="en-US" sz="600" dirty="0"/>
              <a:t> Floating-Point Intensive </a:t>
            </a:r>
            <a:r>
              <a:rPr lang="en-US" sz="600" dirty="0" err="1"/>
              <a:t>Workloads.IEEE</a:t>
            </a:r>
            <a:r>
              <a:rPr lang="en-US" sz="600" dirty="0"/>
              <a:t> Trans. </a:t>
            </a:r>
            <a:r>
              <a:rPr lang="en-US" sz="600" dirty="0" err="1"/>
              <a:t>Comput</a:t>
            </a:r>
            <a:r>
              <a:rPr lang="en-US" sz="600" dirty="0"/>
              <a:t>.(2020)</a:t>
            </a:r>
          </a:p>
        </p:txBody>
      </p:sp>
    </p:spTree>
    <p:extLst>
      <p:ext uri="{BB962C8B-B14F-4D97-AF65-F5344CB8AC3E}">
        <p14:creationId xmlns:p14="http://schemas.microsoft.com/office/powerpoint/2010/main" val="1621718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0.1|14.5|20.4|4.4|5.6"/>
</p:tagLst>
</file>

<file path=ppt/tags/tag10.xml><?xml version="1.0" encoding="utf-8"?>
<p:tagLst xmlns:a="http://schemas.openxmlformats.org/drawingml/2006/main" xmlns:r="http://schemas.openxmlformats.org/officeDocument/2006/relationships" xmlns:p="http://schemas.openxmlformats.org/presentationml/2006/main">
  <p:tag name="TIMING" val="|17.8|1.8|10.9"/>
</p:tagLst>
</file>

<file path=ppt/tags/tag11.xml><?xml version="1.0" encoding="utf-8"?>
<p:tagLst xmlns:a="http://schemas.openxmlformats.org/drawingml/2006/main" xmlns:r="http://schemas.openxmlformats.org/officeDocument/2006/relationships" xmlns:p="http://schemas.openxmlformats.org/presentationml/2006/main">
  <p:tag name="TIMING" val="|5.4|9.8|10.2|4.2|3.6"/>
</p:tagLst>
</file>

<file path=ppt/tags/tag12.xml><?xml version="1.0" encoding="utf-8"?>
<p:tagLst xmlns:a="http://schemas.openxmlformats.org/drawingml/2006/main" xmlns:r="http://schemas.openxmlformats.org/officeDocument/2006/relationships" xmlns:p="http://schemas.openxmlformats.org/presentationml/2006/main">
  <p:tag name="TIMING" val="|0.7|12.8|0.5|8.5"/>
</p:tagLst>
</file>

<file path=ppt/tags/tag13.xml><?xml version="1.0" encoding="utf-8"?>
<p:tagLst xmlns:a="http://schemas.openxmlformats.org/drawingml/2006/main" xmlns:r="http://schemas.openxmlformats.org/officeDocument/2006/relationships" xmlns:p="http://schemas.openxmlformats.org/presentationml/2006/main">
  <p:tag name="TIMING" val="|27.8|5|29.8|9.8"/>
</p:tagLst>
</file>

<file path=ppt/tags/tag14.xml><?xml version="1.0" encoding="utf-8"?>
<p:tagLst xmlns:a="http://schemas.openxmlformats.org/drawingml/2006/main" xmlns:r="http://schemas.openxmlformats.org/officeDocument/2006/relationships" xmlns:p="http://schemas.openxmlformats.org/presentationml/2006/main">
  <p:tag name="TIMING" val="|29.1"/>
</p:tagLst>
</file>

<file path=ppt/tags/tag15.xml><?xml version="1.0" encoding="utf-8"?>
<p:tagLst xmlns:a="http://schemas.openxmlformats.org/drawingml/2006/main" xmlns:r="http://schemas.openxmlformats.org/officeDocument/2006/relationships" xmlns:p="http://schemas.openxmlformats.org/presentationml/2006/main">
  <p:tag name="TIMING" val="|5.2|18.5|7.8"/>
</p:tagLst>
</file>

<file path=ppt/tags/tag16.xml><?xml version="1.0" encoding="utf-8"?>
<p:tagLst xmlns:a="http://schemas.openxmlformats.org/drawingml/2006/main" xmlns:r="http://schemas.openxmlformats.org/officeDocument/2006/relationships" xmlns:p="http://schemas.openxmlformats.org/presentationml/2006/main">
  <p:tag name="TIMING" val="|1.5|5.1|1.5"/>
</p:tagLst>
</file>

<file path=ppt/tags/tag2.xml><?xml version="1.0" encoding="utf-8"?>
<p:tagLst xmlns:a="http://schemas.openxmlformats.org/drawingml/2006/main" xmlns:r="http://schemas.openxmlformats.org/officeDocument/2006/relationships" xmlns:p="http://schemas.openxmlformats.org/presentationml/2006/main">
  <p:tag name="TIMING" val="|10.7|15.6|6.8|1.4|9|8|1.8|3.7|5.3|6.4"/>
</p:tagLst>
</file>

<file path=ppt/tags/tag3.xml><?xml version="1.0" encoding="utf-8"?>
<p:tagLst xmlns:a="http://schemas.openxmlformats.org/drawingml/2006/main" xmlns:r="http://schemas.openxmlformats.org/officeDocument/2006/relationships" xmlns:p="http://schemas.openxmlformats.org/presentationml/2006/main">
  <p:tag name="TIMING" val="|24.8|9.9|0.8|9.9|12.5|4.3|19.6"/>
</p:tagLst>
</file>

<file path=ppt/tags/tag4.xml><?xml version="1.0" encoding="utf-8"?>
<p:tagLst xmlns:a="http://schemas.openxmlformats.org/drawingml/2006/main" xmlns:r="http://schemas.openxmlformats.org/officeDocument/2006/relationships" xmlns:p="http://schemas.openxmlformats.org/presentationml/2006/main">
  <p:tag name="TIMING" val="|15.7|12.3|25.5"/>
</p:tagLst>
</file>

<file path=ppt/tags/tag5.xml><?xml version="1.0" encoding="utf-8"?>
<p:tagLst xmlns:a="http://schemas.openxmlformats.org/drawingml/2006/main" xmlns:r="http://schemas.openxmlformats.org/officeDocument/2006/relationships" xmlns:p="http://schemas.openxmlformats.org/presentationml/2006/main">
  <p:tag name="TIMING" val="|3.9|1|0.2|0.6"/>
</p:tagLst>
</file>

<file path=ppt/tags/tag6.xml><?xml version="1.0" encoding="utf-8"?>
<p:tagLst xmlns:a="http://schemas.openxmlformats.org/drawingml/2006/main" xmlns:r="http://schemas.openxmlformats.org/officeDocument/2006/relationships" xmlns:p="http://schemas.openxmlformats.org/presentationml/2006/main">
  <p:tag name="TIMING" val="|6.1|7.8|5.3"/>
</p:tagLst>
</file>

<file path=ppt/tags/tag7.xml><?xml version="1.0" encoding="utf-8"?>
<p:tagLst xmlns:a="http://schemas.openxmlformats.org/drawingml/2006/main" xmlns:r="http://schemas.openxmlformats.org/officeDocument/2006/relationships" xmlns:p="http://schemas.openxmlformats.org/presentationml/2006/main">
  <p:tag name="TIMING" val="|7.3"/>
</p:tagLst>
</file>

<file path=ppt/tags/tag8.xml><?xml version="1.0" encoding="utf-8"?>
<p:tagLst xmlns:a="http://schemas.openxmlformats.org/drawingml/2006/main" xmlns:r="http://schemas.openxmlformats.org/officeDocument/2006/relationships" xmlns:p="http://schemas.openxmlformats.org/presentationml/2006/main">
  <p:tag name="TIMING" val="|6.4|4|4.6"/>
</p:tagLst>
</file>

<file path=ppt/tags/tag9.xml><?xml version="1.0" encoding="utf-8"?>
<p:tagLst xmlns:a="http://schemas.openxmlformats.org/drawingml/2006/main" xmlns:r="http://schemas.openxmlformats.org/officeDocument/2006/relationships" xmlns:p="http://schemas.openxmlformats.org/presentationml/2006/main">
  <p:tag name="TIMING" val="|1.3|2.9|7.9|1.2|3.5|1.4|12"/>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eth_praesentation_16zu9_en</Template>
  <TotalTime>15407</TotalTime>
  <Words>3940</Words>
  <Application>Microsoft Office PowerPoint</Application>
  <PresentationFormat>Custom</PresentationFormat>
  <Paragraphs>1307</Paragraphs>
  <Slides>102</Slides>
  <Notes>32</Notes>
  <HiddenSlides>3</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102</vt:i4>
      </vt:variant>
    </vt:vector>
  </HeadingPairs>
  <TitlesOfParts>
    <vt:vector size="116" baseType="lpstr">
      <vt:lpstr>Arial</vt:lpstr>
      <vt:lpstr>Calibri</vt:lpstr>
      <vt:lpstr>Cambria Math</vt:lpstr>
      <vt:lpstr>Consolas</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Building Trust in Modern Computing Platforms</vt:lpstr>
      <vt:lpstr>Remote safety/security-critical systems</vt:lpstr>
      <vt:lpstr>Remote safety/security-critical systems</vt:lpstr>
      <vt:lpstr>Large Attack Surface</vt:lpstr>
      <vt:lpstr>Attacks</vt:lpstr>
      <vt:lpstr>Attacks</vt:lpstr>
      <vt:lpstr>Attacks</vt:lpstr>
      <vt:lpstr>Attacks</vt:lpstr>
      <vt:lpstr>Attacks</vt:lpstr>
      <vt:lpstr>Attacks</vt:lpstr>
      <vt:lpstr>Motivation</vt:lpstr>
      <vt:lpstr>Motivation</vt:lpstr>
      <vt:lpstr>Motivation</vt:lpstr>
      <vt:lpstr>Remote Trusted path</vt:lpstr>
      <vt:lpstr>Trusted Execution Environment (TEE) </vt:lpstr>
      <vt:lpstr>Traditional CPU-centric Model</vt:lpstr>
      <vt:lpstr>Disaggregated computing</vt:lpstr>
      <vt:lpstr>Thesis Contribution</vt:lpstr>
      <vt:lpstr>Thesis Contribution</vt:lpstr>
      <vt:lpstr>Thesis Contribution</vt:lpstr>
      <vt:lpstr>Thesis Contribution</vt:lpstr>
      <vt:lpstr>Thesis Contribution</vt:lpstr>
      <vt:lpstr>Thesis contribution</vt:lpstr>
      <vt:lpstr>Other contributions</vt:lpstr>
      <vt:lpstr>Today’s talk</vt:lpstr>
      <vt:lpstr>Today’s talk</vt:lpstr>
      <vt:lpstr>Today’s Talk</vt:lpstr>
      <vt:lpstr>ProtectIOn setting</vt:lpstr>
      <vt:lpstr>Solution 1: Transaction Confirmation Device</vt:lpstr>
      <vt:lpstr>Solution 2: Input Signing</vt:lpstr>
      <vt:lpstr>Display manipulation attack</vt:lpstr>
      <vt:lpstr>Observation 1</vt:lpstr>
      <vt:lpstr>Solution 3: Overlay</vt:lpstr>
      <vt:lpstr>Overlay: Output Manipulation</vt:lpstr>
      <vt:lpstr>Overlay: Output Manipulation</vt:lpstr>
      <vt:lpstr>Observation 2</vt:lpstr>
      <vt:lpstr>Overlay: Early Form Submission Attack</vt:lpstr>
      <vt:lpstr>Observation 3</vt:lpstr>
      <vt:lpstr>Requirements</vt:lpstr>
      <vt:lpstr>Requirements</vt:lpstr>
      <vt:lpstr>Requirements</vt:lpstr>
      <vt:lpstr>Requirements</vt:lpstr>
      <vt:lpstr>Requirements</vt:lpstr>
      <vt:lpstr>ProtectIOn</vt:lpstr>
      <vt:lpstr>IO Integrity – Overlay Generation</vt:lpstr>
      <vt:lpstr>IO Integrity – Overlay Generation</vt:lpstr>
      <vt:lpstr>IO Integrity – Overlay Generation</vt:lpstr>
      <vt:lpstr>IO Integrity – Input</vt:lpstr>
      <vt:lpstr>Grabbing User Attention</vt:lpstr>
      <vt:lpstr>Grabbing User Attention</vt:lpstr>
      <vt:lpstr>Grabbing User Attention</vt:lpstr>
      <vt:lpstr>Grabbing User Attention</vt:lpstr>
      <vt:lpstr>Grabbing User Attention</vt:lpstr>
      <vt:lpstr>Grabbing User Attention</vt:lpstr>
      <vt:lpstr>Prototype and TCB</vt:lpstr>
      <vt:lpstr>Performance</vt:lpstr>
      <vt:lpstr>ProtectIOn → ProximiTEE</vt:lpstr>
      <vt:lpstr>ProtectIOn → ProximiTEE</vt:lpstr>
      <vt:lpstr>Motivation: Remote Attestation</vt:lpstr>
      <vt:lpstr>Common issue: Relay Attacker</vt:lpstr>
      <vt:lpstr>Our Contribution: Relay Attack Implications</vt:lpstr>
      <vt:lpstr>Distinguishing is hard</vt:lpstr>
      <vt:lpstr>Our Contribution: Auxiliary Device</vt:lpstr>
      <vt:lpstr>ProximiTEE</vt:lpstr>
      <vt:lpstr>ProximiTEE</vt:lpstr>
      <vt:lpstr>ProximiTEE</vt:lpstr>
      <vt:lpstr>ProximiTEE</vt:lpstr>
      <vt:lpstr>ProximiTEE</vt:lpstr>
      <vt:lpstr>ProximiTEE</vt:lpstr>
      <vt:lpstr>ProximiTEE</vt:lpstr>
      <vt:lpstr>ProximiTEE</vt:lpstr>
      <vt:lpstr>Simulating a Powerful Attacker</vt:lpstr>
      <vt:lpstr>Evaluation: Setup</vt:lpstr>
      <vt:lpstr>Main Experimental Result</vt:lpstr>
      <vt:lpstr>Proximity Verification Result</vt:lpstr>
      <vt:lpstr>Potential Use case: Trusted IO with Enclaves in Data Centre</vt:lpstr>
      <vt:lpstr>Potential Use case: Setup of Permissioned Blockchain</vt:lpstr>
      <vt:lpstr>ProtectIOn → ProximiTEE → PIE</vt:lpstr>
      <vt:lpstr>ProtectIOn → ProximiTEE → PIE</vt:lpstr>
      <vt:lpstr>Challenges</vt:lpstr>
      <vt:lpstr>Challenges</vt:lpstr>
      <vt:lpstr>Challenges</vt:lpstr>
      <vt:lpstr>Challenges</vt:lpstr>
      <vt:lpstr>Can Existing TEEs Solve this Problem?</vt:lpstr>
      <vt:lpstr>Challenges are needed to be adapted</vt:lpstr>
      <vt:lpstr>Challenges are needed to be adapted</vt:lpstr>
      <vt:lpstr>Attacker model</vt:lpstr>
      <vt:lpstr>PIE</vt:lpstr>
      <vt:lpstr>Secure Communication</vt:lpstr>
      <vt:lpstr>Secure Communication</vt:lpstr>
      <vt:lpstr>Secure Communication</vt:lpstr>
      <vt:lpstr>Secure Communication</vt:lpstr>
      <vt:lpstr>Secure Communication</vt:lpstr>
      <vt:lpstr>Secure Communication</vt:lpstr>
      <vt:lpstr>Platform-awareness</vt:lpstr>
      <vt:lpstr>Platform-wide Attestation</vt:lpstr>
      <vt:lpstr>Summary of the properties</vt:lpstr>
      <vt:lpstr>Prototype: simple IO peripherals</vt:lpstr>
      <vt:lpstr>Prototype: Accelerator</vt:lpstr>
      <vt:lpstr>Context switch performance</vt:lpstr>
      <vt:lpstr>Summary</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Trusted Path</dc:title>
  <dc:creator>Aritra Dhar</dc:creator>
  <cp:lastModifiedBy>Aritra Dhar</cp:lastModifiedBy>
  <cp:revision>502</cp:revision>
  <cp:lastPrinted>2013-06-08T11:22:51Z</cp:lastPrinted>
  <dcterms:created xsi:type="dcterms:W3CDTF">2019-12-03T10:53:56Z</dcterms:created>
  <dcterms:modified xsi:type="dcterms:W3CDTF">2021-03-05T09:41:35Z</dcterms:modified>
</cp:coreProperties>
</file>